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77" r:id="rId11"/>
    <p:sldId id="278" r:id="rId12"/>
    <p:sldId id="279" r:id="rId13"/>
    <p:sldId id="280" r:id="rId14"/>
    <p:sldId id="265" r:id="rId15"/>
    <p:sldId id="266" r:id="rId16"/>
    <p:sldId id="267" r:id="rId17"/>
    <p:sldId id="268" r:id="rId18"/>
    <p:sldId id="269" r:id="rId19"/>
    <p:sldId id="270" r:id="rId20"/>
    <p:sldId id="271" r:id="rId21"/>
    <p:sldId id="281" r:id="rId22"/>
    <p:sldId id="282" r:id="rId23"/>
    <p:sldId id="283" r:id="rId24"/>
    <p:sldId id="284" r:id="rId25"/>
    <p:sldId id="285" r:id="rId26"/>
    <p:sldId id="272" r:id="rId27"/>
    <p:sldId id="273" r:id="rId28"/>
    <p:sldId id="274" r:id="rId29"/>
    <p:sldId id="275" r:id="rId30"/>
    <p:sldId id="286" r:id="rId31"/>
    <p:sldId id="287"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6" d="100"/>
          <a:sy n="76" d="100"/>
        </p:scale>
        <p:origin x="126" y="7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40D3E483-F509-4C47-8BB4-155C517DFA29}" type="datetimeFigureOut">
              <a:rPr lang="en-AU" smtClean="0"/>
              <a:t>4/04/2021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C9FE729-5399-4D51-A6DD-4E34BFBAE895}" type="slidenum">
              <a:rPr lang="en-AU" smtClean="0"/>
              <a:t>‹#›</a:t>
            </a:fld>
            <a:endParaRPr lang="en-AU"/>
          </a:p>
        </p:txBody>
      </p:sp>
    </p:spTree>
    <p:extLst>
      <p:ext uri="{BB962C8B-B14F-4D97-AF65-F5344CB8AC3E}">
        <p14:creationId xmlns:p14="http://schemas.microsoft.com/office/powerpoint/2010/main" val="76556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40D3E483-F509-4C47-8BB4-155C517DFA29}" type="datetimeFigureOut">
              <a:rPr lang="en-AU" smtClean="0"/>
              <a:t>4/04/2021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C9FE729-5399-4D51-A6DD-4E34BFBAE895}" type="slidenum">
              <a:rPr lang="en-AU" smtClean="0"/>
              <a:t>‹#›</a:t>
            </a:fld>
            <a:endParaRPr lang="en-AU"/>
          </a:p>
        </p:txBody>
      </p:sp>
    </p:spTree>
    <p:extLst>
      <p:ext uri="{BB962C8B-B14F-4D97-AF65-F5344CB8AC3E}">
        <p14:creationId xmlns:p14="http://schemas.microsoft.com/office/powerpoint/2010/main" val="1010778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40D3E483-F509-4C47-8BB4-155C517DFA29}" type="datetimeFigureOut">
              <a:rPr lang="en-AU" smtClean="0"/>
              <a:t>4/04/2021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C9FE729-5399-4D51-A6DD-4E34BFBAE895}" type="slidenum">
              <a:rPr lang="en-AU" smtClean="0"/>
              <a:t>‹#›</a:t>
            </a:fld>
            <a:endParaRPr lang="en-AU"/>
          </a:p>
        </p:txBody>
      </p:sp>
    </p:spTree>
    <p:extLst>
      <p:ext uri="{BB962C8B-B14F-4D97-AF65-F5344CB8AC3E}">
        <p14:creationId xmlns:p14="http://schemas.microsoft.com/office/powerpoint/2010/main" val="2210859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40D3E483-F509-4C47-8BB4-155C517DFA29}" type="datetimeFigureOut">
              <a:rPr lang="en-AU" smtClean="0"/>
              <a:t>4/04/2021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C9FE729-5399-4D51-A6DD-4E34BFBAE895}" type="slidenum">
              <a:rPr lang="en-AU" smtClean="0"/>
              <a:t>‹#›</a:t>
            </a:fld>
            <a:endParaRPr lang="en-AU"/>
          </a:p>
        </p:txBody>
      </p:sp>
    </p:spTree>
    <p:extLst>
      <p:ext uri="{BB962C8B-B14F-4D97-AF65-F5344CB8AC3E}">
        <p14:creationId xmlns:p14="http://schemas.microsoft.com/office/powerpoint/2010/main" val="3428242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0D3E483-F509-4C47-8BB4-155C517DFA29}" type="datetimeFigureOut">
              <a:rPr lang="en-AU" smtClean="0"/>
              <a:t>4/04/2021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C9FE729-5399-4D51-A6DD-4E34BFBAE895}" type="slidenum">
              <a:rPr lang="en-AU" smtClean="0"/>
              <a:t>‹#›</a:t>
            </a:fld>
            <a:endParaRPr lang="en-AU"/>
          </a:p>
        </p:txBody>
      </p:sp>
    </p:spTree>
    <p:extLst>
      <p:ext uri="{BB962C8B-B14F-4D97-AF65-F5344CB8AC3E}">
        <p14:creationId xmlns:p14="http://schemas.microsoft.com/office/powerpoint/2010/main" val="3724775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40D3E483-F509-4C47-8BB4-155C517DFA29}" type="datetimeFigureOut">
              <a:rPr lang="en-AU" smtClean="0"/>
              <a:t>4/04/2021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C9FE729-5399-4D51-A6DD-4E34BFBAE895}" type="slidenum">
              <a:rPr lang="en-AU" smtClean="0"/>
              <a:t>‹#›</a:t>
            </a:fld>
            <a:endParaRPr lang="en-AU"/>
          </a:p>
        </p:txBody>
      </p:sp>
    </p:spTree>
    <p:extLst>
      <p:ext uri="{BB962C8B-B14F-4D97-AF65-F5344CB8AC3E}">
        <p14:creationId xmlns:p14="http://schemas.microsoft.com/office/powerpoint/2010/main" val="1834142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40D3E483-F509-4C47-8BB4-155C517DFA29}" type="datetimeFigureOut">
              <a:rPr lang="en-AU" smtClean="0"/>
              <a:t>4/04/2021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C9FE729-5399-4D51-A6DD-4E34BFBAE895}" type="slidenum">
              <a:rPr lang="en-AU" smtClean="0"/>
              <a:t>‹#›</a:t>
            </a:fld>
            <a:endParaRPr lang="en-AU"/>
          </a:p>
        </p:txBody>
      </p:sp>
    </p:spTree>
    <p:extLst>
      <p:ext uri="{BB962C8B-B14F-4D97-AF65-F5344CB8AC3E}">
        <p14:creationId xmlns:p14="http://schemas.microsoft.com/office/powerpoint/2010/main" val="758501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40D3E483-F509-4C47-8BB4-155C517DFA29}" type="datetimeFigureOut">
              <a:rPr lang="en-AU" smtClean="0"/>
              <a:t>4/04/2021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C9FE729-5399-4D51-A6DD-4E34BFBAE895}" type="slidenum">
              <a:rPr lang="en-AU" smtClean="0"/>
              <a:t>‹#›</a:t>
            </a:fld>
            <a:endParaRPr lang="en-AU"/>
          </a:p>
        </p:txBody>
      </p:sp>
    </p:spTree>
    <p:extLst>
      <p:ext uri="{BB962C8B-B14F-4D97-AF65-F5344CB8AC3E}">
        <p14:creationId xmlns:p14="http://schemas.microsoft.com/office/powerpoint/2010/main" val="2646771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3E483-F509-4C47-8BB4-155C517DFA29}" type="datetimeFigureOut">
              <a:rPr lang="en-AU" smtClean="0"/>
              <a:t>4/04/2021</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6C9FE729-5399-4D51-A6DD-4E34BFBAE895}" type="slidenum">
              <a:rPr lang="en-AU" smtClean="0"/>
              <a:t>‹#›</a:t>
            </a:fld>
            <a:endParaRPr lang="en-AU"/>
          </a:p>
        </p:txBody>
      </p:sp>
    </p:spTree>
    <p:extLst>
      <p:ext uri="{BB962C8B-B14F-4D97-AF65-F5344CB8AC3E}">
        <p14:creationId xmlns:p14="http://schemas.microsoft.com/office/powerpoint/2010/main" val="2576043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0D3E483-F509-4C47-8BB4-155C517DFA29}" type="datetimeFigureOut">
              <a:rPr lang="en-AU" smtClean="0"/>
              <a:t>4/04/2021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C9FE729-5399-4D51-A6DD-4E34BFBAE895}" type="slidenum">
              <a:rPr lang="en-AU" smtClean="0"/>
              <a:t>‹#›</a:t>
            </a:fld>
            <a:endParaRPr lang="en-AU"/>
          </a:p>
        </p:txBody>
      </p:sp>
    </p:spTree>
    <p:extLst>
      <p:ext uri="{BB962C8B-B14F-4D97-AF65-F5344CB8AC3E}">
        <p14:creationId xmlns:p14="http://schemas.microsoft.com/office/powerpoint/2010/main" val="2153368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0D3E483-F509-4C47-8BB4-155C517DFA29}" type="datetimeFigureOut">
              <a:rPr lang="en-AU" smtClean="0"/>
              <a:t>4/04/2021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C9FE729-5399-4D51-A6DD-4E34BFBAE895}" type="slidenum">
              <a:rPr lang="en-AU" smtClean="0"/>
              <a:t>‹#›</a:t>
            </a:fld>
            <a:endParaRPr lang="en-AU"/>
          </a:p>
        </p:txBody>
      </p:sp>
    </p:spTree>
    <p:extLst>
      <p:ext uri="{BB962C8B-B14F-4D97-AF65-F5344CB8AC3E}">
        <p14:creationId xmlns:p14="http://schemas.microsoft.com/office/powerpoint/2010/main" val="650757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3E483-F509-4C47-8BB4-155C517DFA29}" type="datetimeFigureOut">
              <a:rPr lang="en-AU" smtClean="0"/>
              <a:t>4/04/2021</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9FE729-5399-4D51-A6DD-4E34BFBAE895}" type="slidenum">
              <a:rPr lang="en-AU" smtClean="0"/>
              <a:t>‹#›</a:t>
            </a:fld>
            <a:endParaRPr lang="en-AU"/>
          </a:p>
        </p:txBody>
      </p:sp>
    </p:spTree>
    <p:extLst>
      <p:ext uri="{BB962C8B-B14F-4D97-AF65-F5344CB8AC3E}">
        <p14:creationId xmlns:p14="http://schemas.microsoft.com/office/powerpoint/2010/main" val="2668450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Sensory Organs</a:t>
            </a:r>
            <a:endParaRPr lang="en-AU" dirty="0"/>
          </a:p>
        </p:txBody>
      </p:sp>
      <p:sp>
        <p:nvSpPr>
          <p:cNvPr id="3" name="Subtitle 2"/>
          <p:cNvSpPr>
            <a:spLocks noGrp="1"/>
          </p:cNvSpPr>
          <p:nvPr>
            <p:ph type="subTitle" idx="1"/>
          </p:nvPr>
        </p:nvSpPr>
        <p:spPr/>
        <p:txBody>
          <a:bodyPr/>
          <a:lstStyle/>
          <a:p>
            <a:endParaRPr lang="en-AU"/>
          </a:p>
        </p:txBody>
      </p:sp>
    </p:spTree>
    <p:extLst>
      <p:ext uri="{BB962C8B-B14F-4D97-AF65-F5344CB8AC3E}">
        <p14:creationId xmlns:p14="http://schemas.microsoft.com/office/powerpoint/2010/main" val="3321969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9250" y="322262"/>
            <a:ext cx="8731250" cy="6414523"/>
          </a:xfrm>
          <a:prstGeom prst="rect">
            <a:avLst/>
          </a:prstGeom>
        </p:spPr>
      </p:pic>
    </p:spTree>
    <p:extLst>
      <p:ext uri="{BB962C8B-B14F-4D97-AF65-F5344CB8AC3E}">
        <p14:creationId xmlns:p14="http://schemas.microsoft.com/office/powerpoint/2010/main" val="2745204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7800" y="141287"/>
            <a:ext cx="8597900" cy="6504401"/>
          </a:xfrm>
          <a:prstGeom prst="rect">
            <a:avLst/>
          </a:prstGeom>
        </p:spPr>
      </p:pic>
    </p:spTree>
    <p:extLst>
      <p:ext uri="{BB962C8B-B14F-4D97-AF65-F5344CB8AC3E}">
        <p14:creationId xmlns:p14="http://schemas.microsoft.com/office/powerpoint/2010/main" val="3198934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9762" y="180974"/>
            <a:ext cx="7488238" cy="6585899"/>
          </a:xfrm>
          <a:prstGeom prst="rect">
            <a:avLst/>
          </a:prstGeom>
        </p:spPr>
      </p:pic>
    </p:spTree>
    <p:extLst>
      <p:ext uri="{BB962C8B-B14F-4D97-AF65-F5344CB8AC3E}">
        <p14:creationId xmlns:p14="http://schemas.microsoft.com/office/powerpoint/2010/main" val="3682437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04974" y="187325"/>
            <a:ext cx="8264525" cy="6452370"/>
          </a:xfrm>
          <a:prstGeom prst="rect">
            <a:avLst/>
          </a:prstGeom>
        </p:spPr>
      </p:pic>
    </p:spTree>
    <p:extLst>
      <p:ext uri="{BB962C8B-B14F-4D97-AF65-F5344CB8AC3E}">
        <p14:creationId xmlns:p14="http://schemas.microsoft.com/office/powerpoint/2010/main" val="1260417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6700" y="94040"/>
            <a:ext cx="11557000" cy="3416320"/>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There are </a:t>
            </a:r>
            <a:r>
              <a:rPr lang="en-AU" sz="2400" b="1" i="0" dirty="0" smtClean="0">
                <a:solidFill>
                  <a:srgbClr val="FB6611"/>
                </a:solidFill>
                <a:effectLst/>
                <a:latin typeface="Arial" panose="020B0604020202020204" pitchFamily="34" charset="0"/>
              </a:rPr>
              <a:t>five</a:t>
            </a:r>
            <a:r>
              <a:rPr lang="en-AU" sz="2400" b="1" i="0" dirty="0" smtClean="0">
                <a:solidFill>
                  <a:srgbClr val="444444"/>
                </a:solidFill>
                <a:effectLst/>
                <a:latin typeface="Arial" panose="020B0604020202020204" pitchFamily="34" charset="0"/>
              </a:rPr>
              <a:t> different </a:t>
            </a:r>
            <a:r>
              <a:rPr lang="en-AU" sz="2400" b="1" i="0" dirty="0" smtClean="0">
                <a:solidFill>
                  <a:srgbClr val="0000FF"/>
                </a:solidFill>
                <a:effectLst/>
                <a:latin typeface="Arial" panose="020B0604020202020204" pitchFamily="34" charset="0"/>
              </a:rPr>
              <a:t>sensory receptors</a:t>
            </a:r>
            <a:r>
              <a:rPr lang="en-AU" sz="2400" b="1" i="0" dirty="0" smtClean="0">
                <a:solidFill>
                  <a:srgbClr val="444444"/>
                </a:solidFill>
                <a:effectLst/>
                <a:latin typeface="Arial" panose="020B0604020202020204" pitchFamily="34" charset="0"/>
              </a:rPr>
              <a:t> which are found in your sensory organs.</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These sensory receptors are what help you to </a:t>
            </a:r>
            <a:r>
              <a:rPr lang="en-AU" sz="2400" b="1" i="0" dirty="0" smtClean="0">
                <a:solidFill>
                  <a:srgbClr val="009900"/>
                </a:solidFill>
                <a:effectLst/>
                <a:latin typeface="Arial" panose="020B0604020202020204" pitchFamily="34" charset="0"/>
              </a:rPr>
              <a:t>detect</a:t>
            </a:r>
            <a:r>
              <a:rPr lang="en-AU" sz="2400" b="0" i="0" dirty="0" smtClean="0">
                <a:solidFill>
                  <a:srgbClr val="444444"/>
                </a:solidFill>
                <a:effectLst/>
                <a:latin typeface="Arial" panose="020B0604020202020204" pitchFamily="34" charset="0"/>
              </a:rPr>
              <a:t> the information about your environment. The receptors </a:t>
            </a:r>
            <a:r>
              <a:rPr lang="en-AU" sz="2400" b="1" i="0" dirty="0" smtClean="0">
                <a:solidFill>
                  <a:srgbClr val="00B6EE"/>
                </a:solidFill>
                <a:effectLst/>
                <a:latin typeface="Arial" panose="020B0604020202020204" pitchFamily="34" charset="0"/>
              </a:rPr>
              <a:t>sense</a:t>
            </a:r>
            <a:r>
              <a:rPr lang="en-AU" sz="2400" b="0" i="0" dirty="0" smtClean="0">
                <a:solidFill>
                  <a:srgbClr val="444444"/>
                </a:solidFill>
                <a:effectLst/>
                <a:latin typeface="Arial" panose="020B0604020202020204" pitchFamily="34" charset="0"/>
              </a:rPr>
              <a:t> the stimuli and sends an </a:t>
            </a:r>
            <a:r>
              <a:rPr lang="en-AU" sz="2400" b="1" i="0" dirty="0" smtClean="0">
                <a:solidFill>
                  <a:srgbClr val="FB6611"/>
                </a:solidFill>
                <a:effectLst/>
                <a:latin typeface="Arial" panose="020B0604020202020204" pitchFamily="34" charset="0"/>
              </a:rPr>
              <a:t>electrical impulse</a:t>
            </a:r>
            <a:r>
              <a:rPr lang="en-AU" sz="2400" b="0" i="0" dirty="0" smtClean="0">
                <a:solidFill>
                  <a:srgbClr val="444444"/>
                </a:solidFill>
                <a:effectLst/>
                <a:latin typeface="Arial" panose="020B0604020202020204" pitchFamily="34" charset="0"/>
              </a:rPr>
              <a:t> to through sensory neurons to your brain which processes and </a:t>
            </a:r>
            <a:r>
              <a:rPr lang="en-AU" sz="2400" b="1" i="0" dirty="0" smtClean="0">
                <a:solidFill>
                  <a:srgbClr val="B81AE0"/>
                </a:solidFill>
                <a:effectLst/>
                <a:latin typeface="Arial" panose="020B0604020202020204" pitchFamily="34" charset="0"/>
              </a:rPr>
              <a:t>interprets</a:t>
            </a:r>
            <a:r>
              <a:rPr lang="en-AU" sz="2400" b="0" i="0" dirty="0" smtClean="0">
                <a:solidFill>
                  <a:srgbClr val="444444"/>
                </a:solidFill>
                <a:effectLst/>
                <a:latin typeface="Arial" panose="020B0604020202020204" pitchFamily="34" charset="0"/>
              </a:rPr>
              <a:t> the information.</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As a result, you are able to smell, taste, see, hear and touch!</a:t>
            </a:r>
            <a:endParaRPr lang="en-AU" sz="2400" b="0" i="0" dirty="0">
              <a:solidFill>
                <a:srgbClr val="444444"/>
              </a:solidFill>
              <a:effectLst/>
              <a:latin typeface="Arial" panose="020B0604020202020204" pitchFamily="34" charset="0"/>
            </a:endParaRPr>
          </a:p>
        </p:txBody>
      </p:sp>
      <p:pic>
        <p:nvPicPr>
          <p:cNvPr id="7170" name="Picture 2" descr="https://www.educationperfect.com/media/content/Science/1507677902.820651g/1507677888019-1219099215655306-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74" y="4043362"/>
            <a:ext cx="8198967" cy="2090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28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6700" y="198041"/>
            <a:ext cx="11658600" cy="4154984"/>
          </a:xfrm>
          <a:prstGeom prst="rect">
            <a:avLst/>
          </a:prstGeom>
        </p:spPr>
        <p:txBody>
          <a:bodyPr wrap="square">
            <a:spAutoFit/>
          </a:bodyPr>
          <a:lstStyle/>
          <a:p>
            <a:pPr algn="ctr"/>
            <a:r>
              <a:rPr lang="en-AU" sz="2400" b="1" i="0" dirty="0" smtClean="0">
                <a:solidFill>
                  <a:srgbClr val="009900"/>
                </a:solidFill>
                <a:effectLst/>
                <a:latin typeface="Arial" panose="020B0604020202020204" pitchFamily="34" charset="0"/>
              </a:rPr>
              <a:t>Chemoreceptors</a:t>
            </a:r>
            <a:r>
              <a:rPr lang="en-AU" sz="2400" b="1" i="0" dirty="0" smtClean="0">
                <a:solidFill>
                  <a:srgbClr val="444444"/>
                </a:solidFill>
                <a:effectLst/>
                <a:latin typeface="Arial" panose="020B0604020202020204" pitchFamily="34" charset="0"/>
              </a:rPr>
              <a:t> detect </a:t>
            </a:r>
            <a:r>
              <a:rPr lang="en-AU" sz="2400" b="1" i="0" dirty="0" smtClean="0">
                <a:solidFill>
                  <a:srgbClr val="00B6EE"/>
                </a:solidFill>
                <a:effectLst/>
                <a:latin typeface="Arial" panose="020B0604020202020204" pitchFamily="34" charset="0"/>
              </a:rPr>
              <a:t>chemical stimuli</a:t>
            </a:r>
            <a:r>
              <a:rPr lang="en-AU" sz="2400" b="1" i="0" dirty="0" smtClean="0">
                <a:solidFill>
                  <a:srgbClr val="444444"/>
                </a:solidFill>
                <a:effectLst/>
                <a:latin typeface="Arial" panose="020B0604020202020204" pitchFamily="34" charset="0"/>
              </a:rPr>
              <a:t> such as the chemicals in what we eat and smell.</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Chemoreceptors convey messages about these </a:t>
            </a:r>
            <a:r>
              <a:rPr lang="en-AU" sz="2400" b="1" i="0" dirty="0" smtClean="0">
                <a:solidFill>
                  <a:srgbClr val="0000FF"/>
                </a:solidFill>
                <a:effectLst/>
                <a:latin typeface="Arial" panose="020B0604020202020204" pitchFamily="34" charset="0"/>
              </a:rPr>
              <a:t>chemicals</a:t>
            </a:r>
            <a:r>
              <a:rPr lang="en-AU" sz="2400" b="0" i="0" dirty="0" smtClean="0">
                <a:solidFill>
                  <a:srgbClr val="444444"/>
                </a:solidFill>
                <a:effectLst/>
                <a:latin typeface="Arial" panose="020B0604020202020204" pitchFamily="34" charset="0"/>
              </a:rPr>
              <a:t> to the brain so that we know whether something smells awful or nice.</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These sensory receptors are found in the </a:t>
            </a:r>
            <a:r>
              <a:rPr lang="en-AU" sz="2400" b="1" i="0" dirty="0" smtClean="0">
                <a:solidFill>
                  <a:srgbClr val="009900"/>
                </a:solidFill>
                <a:effectLst/>
                <a:latin typeface="Arial" panose="020B0604020202020204" pitchFamily="34" charset="0"/>
              </a:rPr>
              <a:t>tongue,</a:t>
            </a:r>
            <a:r>
              <a:rPr lang="en-AU" sz="2400" b="0" i="0" dirty="0" smtClean="0">
                <a:solidFill>
                  <a:srgbClr val="444444"/>
                </a:solidFill>
                <a:effectLst/>
                <a:latin typeface="Arial" panose="020B0604020202020204" pitchFamily="34" charset="0"/>
              </a:rPr>
              <a:t> within the tastebuds, and in the </a:t>
            </a:r>
            <a:r>
              <a:rPr lang="en-AU" sz="2400" b="1" i="0" dirty="0" smtClean="0">
                <a:solidFill>
                  <a:srgbClr val="B81AE0"/>
                </a:solidFill>
                <a:effectLst/>
                <a:latin typeface="Arial" panose="020B0604020202020204" pitchFamily="34" charset="0"/>
              </a:rPr>
              <a:t>nose.</a:t>
            </a:r>
            <a:endParaRPr lang="en-AU" sz="2400" b="0" i="0" dirty="0" smtClean="0">
              <a:solidFill>
                <a:srgbClr val="444444"/>
              </a:solidFill>
              <a:effectLst/>
              <a:latin typeface="Arial" panose="020B0604020202020204" pitchFamily="34" charset="0"/>
            </a:endParaRPr>
          </a:p>
          <a:p>
            <a:pPr algn="ctr"/>
            <a:r>
              <a:rPr lang="en-AU" sz="2400" b="0" i="0" dirty="0" smtClean="0">
                <a:solidFill>
                  <a:srgbClr val="444444"/>
                </a:solidFill>
                <a:effectLst/>
                <a:latin typeface="Arial" panose="020B0604020202020204" pitchFamily="34" charset="0"/>
              </a:rPr>
              <a:t>There are many </a:t>
            </a:r>
            <a:r>
              <a:rPr lang="en-AU" sz="2400" b="1" i="0" dirty="0" smtClean="0">
                <a:solidFill>
                  <a:srgbClr val="FB6611"/>
                </a:solidFill>
                <a:effectLst/>
                <a:latin typeface="Arial" panose="020B0604020202020204" pitchFamily="34" charset="0"/>
              </a:rPr>
              <a:t>different types</a:t>
            </a:r>
            <a:r>
              <a:rPr lang="en-AU" sz="2400" b="0" i="0" dirty="0" smtClean="0">
                <a:solidFill>
                  <a:srgbClr val="444444"/>
                </a:solidFill>
                <a:effectLst/>
                <a:latin typeface="Arial" panose="020B0604020202020204" pitchFamily="34" charset="0"/>
              </a:rPr>
              <a:t> of chemoreceptors that respond to </a:t>
            </a:r>
            <a:r>
              <a:rPr lang="en-AU" sz="2400" b="1" i="0" dirty="0" smtClean="0">
                <a:solidFill>
                  <a:srgbClr val="FB6611"/>
                </a:solidFill>
                <a:effectLst/>
                <a:latin typeface="Arial" panose="020B0604020202020204" pitchFamily="34" charset="0"/>
              </a:rPr>
              <a:t>different chemicals.</a:t>
            </a:r>
            <a:r>
              <a:rPr lang="en-AU" sz="2400" b="0" i="0" dirty="0" smtClean="0">
                <a:solidFill>
                  <a:srgbClr val="444444"/>
                </a:solidFill>
                <a:effectLst/>
                <a:latin typeface="Arial" panose="020B0604020202020204" pitchFamily="34" charset="0"/>
              </a:rPr>
              <a:t> In the tongue there are different chemoreceptors to detect whether the food is salty, sweet, bitter, or sour.</a:t>
            </a:r>
            <a:endParaRPr lang="en-AU" sz="2400" b="0" i="0" dirty="0">
              <a:solidFill>
                <a:srgbClr val="444444"/>
              </a:solidFill>
              <a:effectLst/>
              <a:latin typeface="Arial" panose="020B0604020202020204" pitchFamily="34" charset="0"/>
            </a:endParaRPr>
          </a:p>
        </p:txBody>
      </p:sp>
      <p:pic>
        <p:nvPicPr>
          <p:cNvPr id="3" name="1509320524.9374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26000" y="4629150"/>
            <a:ext cx="3048000" cy="2228850"/>
          </a:xfrm>
          <a:prstGeom prst="rect">
            <a:avLst/>
          </a:prstGeom>
        </p:spPr>
      </p:pic>
    </p:spTree>
    <p:extLst>
      <p:ext uri="{BB962C8B-B14F-4D97-AF65-F5344CB8AC3E}">
        <p14:creationId xmlns:p14="http://schemas.microsoft.com/office/powerpoint/2010/main" val="52357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5900" y="0"/>
            <a:ext cx="11607800" cy="4154984"/>
          </a:xfrm>
          <a:prstGeom prst="rect">
            <a:avLst/>
          </a:prstGeom>
        </p:spPr>
        <p:txBody>
          <a:bodyPr wrap="square">
            <a:spAutoFit/>
          </a:bodyPr>
          <a:lstStyle/>
          <a:p>
            <a:pPr algn="ctr"/>
            <a:r>
              <a:rPr lang="en-AU" sz="2400" b="1" i="0" dirty="0" err="1" smtClean="0">
                <a:solidFill>
                  <a:srgbClr val="009900"/>
                </a:solidFill>
                <a:effectLst/>
                <a:latin typeface="Arial" panose="020B0604020202020204" pitchFamily="34" charset="0"/>
              </a:rPr>
              <a:t>Thermoreceptors</a:t>
            </a:r>
            <a:r>
              <a:rPr lang="en-AU" sz="2400" b="1" i="0" dirty="0" smtClean="0">
                <a:solidFill>
                  <a:srgbClr val="444444"/>
                </a:solidFill>
                <a:effectLst/>
                <a:latin typeface="Arial" panose="020B0604020202020204" pitchFamily="34" charset="0"/>
              </a:rPr>
              <a:t> are sensory receptors that detect </a:t>
            </a:r>
            <a:r>
              <a:rPr lang="en-AU" sz="2400" b="1" i="0" dirty="0" smtClean="0">
                <a:solidFill>
                  <a:srgbClr val="00B6EE"/>
                </a:solidFill>
                <a:effectLst/>
                <a:latin typeface="Arial" panose="020B0604020202020204" pitchFamily="34" charset="0"/>
              </a:rPr>
              <a:t>variations in temperature.</a:t>
            </a:r>
            <a:endParaRPr lang="en-AU" sz="2400" b="1" i="0" dirty="0" smtClean="0">
              <a:solidFill>
                <a:srgbClr val="444444"/>
              </a:solidFill>
              <a:effectLst/>
              <a:latin typeface="Arial" panose="020B0604020202020204" pitchFamily="34" charset="0"/>
            </a:endParaRP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These </a:t>
            </a:r>
            <a:r>
              <a:rPr lang="en-AU" sz="2400" b="1" i="0" dirty="0" smtClean="0">
                <a:solidFill>
                  <a:srgbClr val="B81AE0"/>
                </a:solidFill>
                <a:effectLst/>
                <a:latin typeface="Arial" panose="020B0604020202020204" pitchFamily="34" charset="0"/>
              </a:rPr>
              <a:t>sensory receptors</a:t>
            </a:r>
            <a:r>
              <a:rPr lang="en-AU" sz="2400" b="0" i="0" dirty="0" smtClean="0">
                <a:solidFill>
                  <a:srgbClr val="444444"/>
                </a:solidFill>
                <a:effectLst/>
                <a:latin typeface="Arial" panose="020B0604020202020204" pitchFamily="34" charset="0"/>
              </a:rPr>
              <a:t> are found in the skin and in the hypothalamus, which is the part of your brain involved in regulating body temperature.</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There are </a:t>
            </a:r>
            <a:r>
              <a:rPr lang="en-AU" sz="2400" b="1" i="0" dirty="0" err="1" smtClean="0">
                <a:solidFill>
                  <a:srgbClr val="009900"/>
                </a:solidFill>
                <a:effectLst/>
                <a:latin typeface="Arial" panose="020B0604020202020204" pitchFamily="34" charset="0"/>
              </a:rPr>
              <a:t>thermoreceptors</a:t>
            </a:r>
            <a:r>
              <a:rPr lang="en-AU" sz="2400" b="0" i="0" dirty="0" smtClean="0">
                <a:solidFill>
                  <a:srgbClr val="444444"/>
                </a:solidFill>
                <a:effectLst/>
                <a:latin typeface="Arial" panose="020B0604020202020204" pitchFamily="34" charset="0"/>
              </a:rPr>
              <a:t> that specifically detect heat, while others specifically detect cold.</a:t>
            </a:r>
          </a:p>
          <a:p>
            <a:pPr algn="ctr"/>
            <a:r>
              <a:rPr lang="en-AU" sz="2400" b="0" i="0" dirty="0" smtClean="0">
                <a:solidFill>
                  <a:srgbClr val="444444"/>
                </a:solidFill>
                <a:effectLst/>
                <a:latin typeface="Arial" panose="020B0604020202020204" pitchFamily="34" charset="0"/>
              </a:rPr>
              <a:t> </a:t>
            </a:r>
          </a:p>
          <a:p>
            <a:pPr algn="ctr"/>
            <a:r>
              <a:rPr lang="en-AU" sz="2400" b="1" i="0" dirty="0" smtClean="0">
                <a:solidFill>
                  <a:srgbClr val="FB6611"/>
                </a:solidFill>
                <a:effectLst/>
                <a:latin typeface="Arial" panose="020B0604020202020204" pitchFamily="34" charset="0"/>
              </a:rPr>
              <a:t>Different areas</a:t>
            </a:r>
            <a:r>
              <a:rPr lang="en-AU" sz="2400" b="0" i="0" dirty="0" smtClean="0">
                <a:solidFill>
                  <a:srgbClr val="444444"/>
                </a:solidFill>
                <a:effectLst/>
                <a:latin typeface="Arial" panose="020B0604020202020204" pitchFamily="34" charset="0"/>
              </a:rPr>
              <a:t> of the skin may also contain more </a:t>
            </a:r>
            <a:r>
              <a:rPr lang="en-AU" sz="2400" b="0" i="0" dirty="0" err="1" smtClean="0">
                <a:solidFill>
                  <a:srgbClr val="444444"/>
                </a:solidFill>
                <a:effectLst/>
                <a:latin typeface="Arial" panose="020B0604020202020204" pitchFamily="34" charset="0"/>
              </a:rPr>
              <a:t>thermoreceptors</a:t>
            </a:r>
            <a:r>
              <a:rPr lang="en-AU" sz="2400" b="0" i="0" dirty="0" smtClean="0">
                <a:solidFill>
                  <a:srgbClr val="444444"/>
                </a:solidFill>
                <a:effectLst/>
                <a:latin typeface="Arial" panose="020B0604020202020204" pitchFamily="34" charset="0"/>
              </a:rPr>
              <a:t> than others. For example, the hand contains more </a:t>
            </a:r>
            <a:r>
              <a:rPr lang="en-AU" sz="2400" b="0" i="0" dirty="0" err="1" smtClean="0">
                <a:solidFill>
                  <a:srgbClr val="444444"/>
                </a:solidFill>
                <a:effectLst/>
                <a:latin typeface="Arial" panose="020B0604020202020204" pitchFamily="34" charset="0"/>
              </a:rPr>
              <a:t>thermoreceptors</a:t>
            </a:r>
            <a:r>
              <a:rPr lang="en-AU" sz="2400" b="0" i="0" dirty="0" smtClean="0">
                <a:solidFill>
                  <a:srgbClr val="444444"/>
                </a:solidFill>
                <a:effectLst/>
                <a:latin typeface="Arial" panose="020B0604020202020204" pitchFamily="34" charset="0"/>
              </a:rPr>
              <a:t> than the thigh, which means that the hand is </a:t>
            </a:r>
            <a:r>
              <a:rPr lang="en-AU" sz="2400" b="1" i="0" dirty="0" smtClean="0">
                <a:solidFill>
                  <a:srgbClr val="0000FF"/>
                </a:solidFill>
                <a:effectLst/>
                <a:latin typeface="Arial" panose="020B0604020202020204" pitchFamily="34" charset="0"/>
              </a:rPr>
              <a:t>more sensitive</a:t>
            </a:r>
            <a:r>
              <a:rPr lang="en-AU" sz="2400" b="0" i="0" dirty="0" smtClean="0">
                <a:solidFill>
                  <a:srgbClr val="444444"/>
                </a:solidFill>
                <a:effectLst/>
                <a:latin typeface="Arial" panose="020B0604020202020204" pitchFamily="34" charset="0"/>
              </a:rPr>
              <a:t> to temperature changes!</a:t>
            </a:r>
            <a:endParaRPr lang="en-AU" sz="2400" b="0" i="0" dirty="0">
              <a:solidFill>
                <a:srgbClr val="444444"/>
              </a:solidFill>
              <a:effectLst/>
              <a:latin typeface="Arial" panose="020B0604020202020204" pitchFamily="34" charset="0"/>
            </a:endParaRPr>
          </a:p>
        </p:txBody>
      </p:sp>
      <p:pic>
        <p:nvPicPr>
          <p:cNvPr id="8194" name="Picture 2" descr="https://www.educationperfect.com/media/content/German/1481574757.727371g/1481574763841-2468684258530310-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7375" y="4314825"/>
            <a:ext cx="38100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832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5600" y="117693"/>
            <a:ext cx="11531600" cy="4524315"/>
          </a:xfrm>
          <a:prstGeom prst="rect">
            <a:avLst/>
          </a:prstGeom>
        </p:spPr>
        <p:txBody>
          <a:bodyPr wrap="square">
            <a:spAutoFit/>
          </a:bodyPr>
          <a:lstStyle/>
          <a:p>
            <a:pPr algn="ctr"/>
            <a:r>
              <a:rPr lang="en-AU" sz="2400" b="1" i="0" dirty="0" smtClean="0">
                <a:solidFill>
                  <a:srgbClr val="009900"/>
                </a:solidFill>
                <a:effectLst/>
                <a:latin typeface="Arial" panose="020B0604020202020204" pitchFamily="34" charset="0"/>
              </a:rPr>
              <a:t>Mechanoreceptors</a:t>
            </a:r>
            <a:r>
              <a:rPr lang="en-AU" sz="2400" b="1" i="0" dirty="0" smtClean="0">
                <a:solidFill>
                  <a:srgbClr val="444444"/>
                </a:solidFill>
                <a:effectLst/>
                <a:latin typeface="Arial" panose="020B0604020202020204" pitchFamily="34" charset="0"/>
              </a:rPr>
              <a:t> are sensory receptors that detect </a:t>
            </a:r>
            <a:r>
              <a:rPr lang="en-AU" sz="2400" b="1" i="0" dirty="0" smtClean="0">
                <a:solidFill>
                  <a:srgbClr val="00B6EE"/>
                </a:solidFill>
                <a:effectLst/>
                <a:latin typeface="Arial" panose="020B0604020202020204" pitchFamily="34" charset="0"/>
              </a:rPr>
              <a:t>touch, pressure, vibrations, and movement.</a:t>
            </a:r>
            <a:endParaRPr lang="en-AU" sz="2400" b="1" i="0" dirty="0" smtClean="0">
              <a:solidFill>
                <a:srgbClr val="444444"/>
              </a:solidFill>
              <a:effectLst/>
              <a:latin typeface="Arial" panose="020B0604020202020204" pitchFamily="34" charset="0"/>
            </a:endParaRP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These </a:t>
            </a:r>
            <a:r>
              <a:rPr lang="en-AU" sz="2400" b="1" i="0" dirty="0" smtClean="0">
                <a:solidFill>
                  <a:srgbClr val="B81AE0"/>
                </a:solidFill>
                <a:effectLst/>
                <a:latin typeface="Arial" panose="020B0604020202020204" pitchFamily="34" charset="0"/>
              </a:rPr>
              <a:t>sensory receptors</a:t>
            </a:r>
            <a:r>
              <a:rPr lang="en-AU" sz="2400" b="0" i="0" dirty="0" smtClean="0">
                <a:solidFill>
                  <a:srgbClr val="444444"/>
                </a:solidFill>
                <a:effectLst/>
                <a:latin typeface="Arial" panose="020B0604020202020204" pitchFamily="34" charset="0"/>
              </a:rPr>
              <a:t> can be found in the skin and in the tiny hairs within the inner ear.</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Mechanoreceptors found on the </a:t>
            </a:r>
            <a:r>
              <a:rPr lang="en-AU" sz="2400" b="1" i="0" dirty="0" smtClean="0">
                <a:solidFill>
                  <a:srgbClr val="B81AE0"/>
                </a:solidFill>
                <a:effectLst/>
                <a:latin typeface="Arial" panose="020B0604020202020204" pitchFamily="34" charset="0"/>
              </a:rPr>
              <a:t>skin</a:t>
            </a:r>
            <a:r>
              <a:rPr lang="en-AU" sz="2400" b="0" i="0" dirty="0" smtClean="0">
                <a:solidFill>
                  <a:srgbClr val="444444"/>
                </a:solidFill>
                <a:effectLst/>
                <a:latin typeface="Arial" panose="020B0604020202020204" pitchFamily="34" charset="0"/>
              </a:rPr>
              <a:t> respond to movement and touch.</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In the ear, the </a:t>
            </a:r>
            <a:r>
              <a:rPr lang="en-AU" sz="2400" b="1" i="0" dirty="0" smtClean="0">
                <a:solidFill>
                  <a:srgbClr val="009900"/>
                </a:solidFill>
                <a:effectLst/>
                <a:latin typeface="Arial" panose="020B0604020202020204" pitchFamily="34" charset="0"/>
              </a:rPr>
              <a:t>mechanoreceptors</a:t>
            </a:r>
            <a:r>
              <a:rPr lang="en-AU" sz="2400" b="0" i="0" dirty="0" smtClean="0">
                <a:solidFill>
                  <a:srgbClr val="444444"/>
                </a:solidFill>
                <a:effectLst/>
                <a:latin typeface="Arial" panose="020B0604020202020204" pitchFamily="34" charset="0"/>
              </a:rPr>
              <a:t> respond to </a:t>
            </a:r>
            <a:r>
              <a:rPr lang="en-AU" sz="2400" b="1" i="0" dirty="0" smtClean="0">
                <a:solidFill>
                  <a:srgbClr val="FF0000"/>
                </a:solidFill>
                <a:effectLst/>
                <a:latin typeface="Arial" panose="020B0604020202020204" pitchFamily="34" charset="0"/>
              </a:rPr>
              <a:t>vibrations</a:t>
            </a:r>
            <a:r>
              <a:rPr lang="en-AU" sz="2400" b="0" i="0" dirty="0" smtClean="0">
                <a:solidFill>
                  <a:srgbClr val="444444"/>
                </a:solidFill>
                <a:effectLst/>
                <a:latin typeface="Arial" panose="020B0604020202020204" pitchFamily="34" charset="0"/>
              </a:rPr>
              <a:t> that are sent through to the inner ear, resulting in movement of the tiny hairs. This causes an </a:t>
            </a:r>
            <a:r>
              <a:rPr lang="en-AU" sz="2400" b="1" i="0" dirty="0" smtClean="0">
                <a:solidFill>
                  <a:srgbClr val="FB6611"/>
                </a:solidFill>
                <a:effectLst/>
                <a:latin typeface="Arial" panose="020B0604020202020204" pitchFamily="34" charset="0"/>
              </a:rPr>
              <a:t>electrical impulse</a:t>
            </a:r>
            <a:r>
              <a:rPr lang="en-AU" sz="2400" b="0" i="0" dirty="0" smtClean="0">
                <a:solidFill>
                  <a:srgbClr val="444444"/>
                </a:solidFill>
                <a:effectLst/>
                <a:latin typeface="Arial" panose="020B0604020202020204" pitchFamily="34" charset="0"/>
              </a:rPr>
              <a:t> to be generated and sent along sensory neurons to the brain and the information is interpreted as </a:t>
            </a:r>
            <a:r>
              <a:rPr lang="en-AU" sz="2400" b="1" i="0" dirty="0" smtClean="0">
                <a:solidFill>
                  <a:srgbClr val="FB6611"/>
                </a:solidFill>
                <a:effectLst/>
                <a:latin typeface="Arial" panose="020B0604020202020204" pitchFamily="34" charset="0"/>
              </a:rPr>
              <a:t>sound.</a:t>
            </a:r>
            <a:endParaRPr lang="en-AU" sz="2400" b="0" i="0" dirty="0">
              <a:solidFill>
                <a:srgbClr val="444444"/>
              </a:solidFill>
              <a:effectLst/>
              <a:latin typeface="Arial" panose="020B0604020202020204" pitchFamily="34" charset="0"/>
            </a:endParaRPr>
          </a:p>
        </p:txBody>
      </p:sp>
      <p:pic>
        <p:nvPicPr>
          <p:cNvPr id="9218" name="Picture 2" descr="https://www.educationperfect.com/media/content/English%20&amp;%20Literature/1489347119.87671f/1489347120349-1833877863283685.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62275" y="4791075"/>
            <a:ext cx="571500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1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8300" y="280938"/>
            <a:ext cx="11569700" cy="2308324"/>
          </a:xfrm>
          <a:prstGeom prst="rect">
            <a:avLst/>
          </a:prstGeom>
        </p:spPr>
        <p:txBody>
          <a:bodyPr wrap="square">
            <a:spAutoFit/>
          </a:bodyPr>
          <a:lstStyle/>
          <a:p>
            <a:pPr algn="ctr"/>
            <a:r>
              <a:rPr lang="en-AU" sz="2400" b="1" i="0" dirty="0" smtClean="0">
                <a:solidFill>
                  <a:srgbClr val="009900"/>
                </a:solidFill>
                <a:effectLst/>
                <a:latin typeface="Arial" panose="020B0604020202020204" pitchFamily="34" charset="0"/>
              </a:rPr>
              <a:t>Photoreceptors</a:t>
            </a:r>
            <a:r>
              <a:rPr lang="en-AU" sz="2400" b="1" i="0" dirty="0" smtClean="0">
                <a:solidFill>
                  <a:srgbClr val="444444"/>
                </a:solidFill>
                <a:effectLst/>
                <a:latin typeface="Arial" panose="020B0604020202020204" pitchFamily="34" charset="0"/>
              </a:rPr>
              <a:t> are sensory receptors that detect </a:t>
            </a:r>
            <a:r>
              <a:rPr lang="en-AU" sz="2400" b="1" i="0" dirty="0" smtClean="0">
                <a:solidFill>
                  <a:srgbClr val="00B6EE"/>
                </a:solidFill>
                <a:effectLst/>
                <a:latin typeface="Arial" panose="020B0604020202020204" pitchFamily="34" charset="0"/>
              </a:rPr>
              <a:t>light.</a:t>
            </a:r>
            <a:endParaRPr lang="en-AU" sz="2400" b="1" i="0" dirty="0" smtClean="0">
              <a:solidFill>
                <a:srgbClr val="444444"/>
              </a:solidFill>
              <a:effectLst/>
              <a:latin typeface="Arial" panose="020B0604020202020204" pitchFamily="34" charset="0"/>
            </a:endParaRP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These </a:t>
            </a:r>
            <a:r>
              <a:rPr lang="en-AU" sz="2400" b="1" i="0" dirty="0" smtClean="0">
                <a:solidFill>
                  <a:srgbClr val="B81AE0"/>
                </a:solidFill>
                <a:effectLst/>
                <a:latin typeface="Arial" panose="020B0604020202020204" pitchFamily="34" charset="0"/>
              </a:rPr>
              <a:t>sensory receptors</a:t>
            </a:r>
            <a:r>
              <a:rPr lang="en-AU" sz="2400" b="0" i="0" dirty="0" smtClean="0">
                <a:solidFill>
                  <a:srgbClr val="444444"/>
                </a:solidFill>
                <a:effectLst/>
                <a:latin typeface="Arial" panose="020B0604020202020204" pitchFamily="34" charset="0"/>
              </a:rPr>
              <a:t> are only found at the back of the eye in the retina and convert the light it detects into </a:t>
            </a:r>
            <a:r>
              <a:rPr lang="en-AU" sz="2400" b="1" i="0" dirty="0" smtClean="0">
                <a:solidFill>
                  <a:srgbClr val="FB6611"/>
                </a:solidFill>
                <a:effectLst/>
                <a:latin typeface="Arial" panose="020B0604020202020204" pitchFamily="34" charset="0"/>
              </a:rPr>
              <a:t>electrical impulses.</a:t>
            </a:r>
            <a:r>
              <a:rPr lang="en-AU" sz="2400" b="0" i="0" dirty="0" smtClean="0">
                <a:solidFill>
                  <a:srgbClr val="444444"/>
                </a:solidFill>
                <a:effectLst/>
                <a:latin typeface="Arial" panose="020B0604020202020204" pitchFamily="34" charset="0"/>
              </a:rPr>
              <a:t> These impulses are transmitted across a series of neurons and go to the </a:t>
            </a:r>
            <a:r>
              <a:rPr lang="en-AU" sz="2400" b="1" i="0" dirty="0" smtClean="0">
                <a:solidFill>
                  <a:srgbClr val="0000FF"/>
                </a:solidFill>
                <a:effectLst/>
                <a:latin typeface="Arial" panose="020B0604020202020204" pitchFamily="34" charset="0"/>
              </a:rPr>
              <a:t>brain</a:t>
            </a:r>
            <a:r>
              <a:rPr lang="en-AU" sz="2400" b="0" i="0" dirty="0" smtClean="0">
                <a:solidFill>
                  <a:srgbClr val="444444"/>
                </a:solidFill>
                <a:effectLst/>
                <a:latin typeface="Arial" panose="020B0604020202020204" pitchFamily="34" charset="0"/>
              </a:rPr>
              <a:t> which interprets the information as an </a:t>
            </a:r>
            <a:r>
              <a:rPr lang="en-AU" sz="2400" b="1" i="0" dirty="0" smtClean="0">
                <a:solidFill>
                  <a:srgbClr val="0000FF"/>
                </a:solidFill>
                <a:effectLst/>
                <a:latin typeface="Arial" panose="020B0604020202020204" pitchFamily="34" charset="0"/>
              </a:rPr>
              <a:t>image.</a:t>
            </a:r>
            <a:endParaRPr lang="en-AU" sz="2400" b="0" i="0" dirty="0">
              <a:solidFill>
                <a:srgbClr val="444444"/>
              </a:solidFill>
              <a:effectLst/>
              <a:latin typeface="Arial" panose="020B0604020202020204" pitchFamily="34" charset="0"/>
            </a:endParaRPr>
          </a:p>
        </p:txBody>
      </p:sp>
      <p:pic>
        <p:nvPicPr>
          <p:cNvPr id="10242" name="Picture 2" descr="https://www.educationperfect.com/media/content/Maths/1479339540.533581g/1479339553154-1379089071573609-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950" y="3848100"/>
            <a:ext cx="8996878" cy="2271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881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218639"/>
            <a:ext cx="11277600" cy="3046988"/>
          </a:xfrm>
          <a:prstGeom prst="rect">
            <a:avLst/>
          </a:prstGeom>
        </p:spPr>
        <p:txBody>
          <a:bodyPr wrap="square">
            <a:spAutoFit/>
          </a:bodyPr>
          <a:lstStyle/>
          <a:p>
            <a:pPr algn="ctr"/>
            <a:r>
              <a:rPr lang="en-AU" sz="2400" b="1" i="0" dirty="0" smtClean="0">
                <a:solidFill>
                  <a:srgbClr val="009900"/>
                </a:solidFill>
                <a:effectLst/>
                <a:latin typeface="Arial" panose="020B0604020202020204" pitchFamily="34" charset="0"/>
              </a:rPr>
              <a:t>Pain receptors</a:t>
            </a:r>
            <a:r>
              <a:rPr lang="en-AU" sz="2400" b="1" i="0" dirty="0" smtClean="0">
                <a:solidFill>
                  <a:srgbClr val="444444"/>
                </a:solidFill>
                <a:effectLst/>
                <a:latin typeface="Arial" panose="020B0604020202020204" pitchFamily="34" charset="0"/>
              </a:rPr>
              <a:t> are sensory receptors that help you to respond to chemicals that have been released from </a:t>
            </a:r>
            <a:r>
              <a:rPr lang="en-AU" sz="2400" b="1" i="0" dirty="0" smtClean="0">
                <a:solidFill>
                  <a:srgbClr val="B81AE0"/>
                </a:solidFill>
                <a:effectLst/>
                <a:latin typeface="Arial" panose="020B0604020202020204" pitchFamily="34" charset="0"/>
              </a:rPr>
              <a:t>damaged cells.</a:t>
            </a:r>
            <a:endParaRPr lang="en-AU" sz="2400" b="1" i="0" dirty="0" smtClean="0">
              <a:solidFill>
                <a:srgbClr val="444444"/>
              </a:solidFill>
              <a:effectLst/>
              <a:latin typeface="Arial" panose="020B0604020202020204" pitchFamily="34" charset="0"/>
            </a:endParaRP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Detection of pain is important as it can be an indication of an injury, danger or disease.</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These </a:t>
            </a:r>
            <a:r>
              <a:rPr lang="en-AU" sz="2400" b="1" i="0" dirty="0" smtClean="0">
                <a:solidFill>
                  <a:srgbClr val="0000FF"/>
                </a:solidFill>
                <a:effectLst/>
                <a:latin typeface="Arial" panose="020B0604020202020204" pitchFamily="34" charset="0"/>
              </a:rPr>
              <a:t>receptors</a:t>
            </a:r>
            <a:r>
              <a:rPr lang="en-AU" sz="2400" b="1" i="0" dirty="0" smtClean="0">
                <a:solidFill>
                  <a:srgbClr val="444444"/>
                </a:solidFill>
                <a:effectLst/>
                <a:latin typeface="Arial" panose="020B0604020202020204" pitchFamily="34" charset="0"/>
              </a:rPr>
              <a:t> </a:t>
            </a:r>
            <a:r>
              <a:rPr lang="en-AU" sz="2400" b="0" i="0" dirty="0" smtClean="0">
                <a:solidFill>
                  <a:srgbClr val="444444"/>
                </a:solidFill>
                <a:effectLst/>
                <a:latin typeface="Arial" panose="020B0604020202020204" pitchFamily="34" charset="0"/>
              </a:rPr>
              <a:t>can be found in your skin, muscles, and </a:t>
            </a:r>
            <a:r>
              <a:rPr lang="en-AU" sz="2400" b="1" i="0" dirty="0" smtClean="0">
                <a:solidFill>
                  <a:srgbClr val="00B6EE"/>
                </a:solidFill>
                <a:effectLst/>
                <a:latin typeface="Arial" panose="020B0604020202020204" pitchFamily="34" charset="0"/>
              </a:rPr>
              <a:t>all throughout your body</a:t>
            </a:r>
            <a:r>
              <a:rPr lang="en-AU" sz="2400" b="0" i="0" dirty="0" smtClean="0">
                <a:solidFill>
                  <a:srgbClr val="444444"/>
                </a:solidFill>
                <a:effectLst/>
                <a:latin typeface="Arial" panose="020B0604020202020204" pitchFamily="34" charset="0"/>
              </a:rPr>
              <a:t> except for the brain!</a:t>
            </a:r>
            <a:endParaRPr lang="en-AU" sz="2400" b="0" i="0" dirty="0">
              <a:solidFill>
                <a:srgbClr val="444444"/>
              </a:solidFill>
              <a:effectLst/>
              <a:latin typeface="Arial" panose="020B0604020202020204" pitchFamily="34" charset="0"/>
            </a:endParaRPr>
          </a:p>
        </p:txBody>
      </p:sp>
      <p:pic>
        <p:nvPicPr>
          <p:cNvPr id="11266" name="Picture 2" descr="https://www.educationperfect.com/media/content/German/1454575600.657871g/1454575607157-2808616740639593-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0875" y="3860800"/>
            <a:ext cx="38100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010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00062" y="265112"/>
            <a:ext cx="11269418" cy="2998788"/>
          </a:xfrm>
          <a:prstGeom prst="rect">
            <a:avLst/>
          </a:prstGeom>
        </p:spPr>
      </p:pic>
      <p:pic>
        <p:nvPicPr>
          <p:cNvPr id="1026" name="Picture 2" descr="https://www.educationperfect.com/media/content/German/1472443013.764521g/1472443021160-1016909006546309-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221" y="3644900"/>
            <a:ext cx="3213100" cy="321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499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73735"/>
            <a:ext cx="11303000" cy="830997"/>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To help you remember everything, here is a summary of the </a:t>
            </a:r>
            <a:r>
              <a:rPr lang="en-AU" sz="2400" b="1" i="0" dirty="0" smtClean="0">
                <a:solidFill>
                  <a:srgbClr val="009900"/>
                </a:solidFill>
                <a:effectLst/>
                <a:latin typeface="Arial" panose="020B0604020202020204" pitchFamily="34" charset="0"/>
              </a:rPr>
              <a:t>sensory organs </a:t>
            </a:r>
            <a:r>
              <a:rPr lang="en-AU" sz="2400" b="1" i="0" dirty="0" smtClean="0">
                <a:solidFill>
                  <a:srgbClr val="444444"/>
                </a:solidFill>
                <a:effectLst/>
                <a:latin typeface="Arial" panose="020B0604020202020204" pitchFamily="34" charset="0"/>
              </a:rPr>
              <a:t>and the </a:t>
            </a:r>
            <a:r>
              <a:rPr lang="en-AU" sz="2400" b="1" i="0" dirty="0" smtClean="0">
                <a:solidFill>
                  <a:srgbClr val="B81AE0"/>
                </a:solidFill>
                <a:effectLst/>
                <a:latin typeface="Arial" panose="020B0604020202020204" pitchFamily="34" charset="0"/>
              </a:rPr>
              <a:t>sensory receptors!</a:t>
            </a:r>
            <a:endParaRPr lang="en-AU" sz="2400" b="1" i="0" dirty="0">
              <a:solidFill>
                <a:srgbClr val="444444"/>
              </a:solidFill>
              <a:effectLst/>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1539874" y="1104732"/>
            <a:ext cx="9217025" cy="4594332"/>
          </a:xfrm>
          <a:prstGeom prst="rect">
            <a:avLst/>
          </a:prstGeom>
        </p:spPr>
      </p:pic>
    </p:spTree>
    <p:extLst>
      <p:ext uri="{BB962C8B-B14F-4D97-AF65-F5344CB8AC3E}">
        <p14:creationId xmlns:p14="http://schemas.microsoft.com/office/powerpoint/2010/main" val="93931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33562" y="103187"/>
            <a:ext cx="8186738" cy="6847338"/>
          </a:xfrm>
          <a:prstGeom prst="rect">
            <a:avLst/>
          </a:prstGeom>
        </p:spPr>
      </p:pic>
    </p:spTree>
    <p:extLst>
      <p:ext uri="{BB962C8B-B14F-4D97-AF65-F5344CB8AC3E}">
        <p14:creationId xmlns:p14="http://schemas.microsoft.com/office/powerpoint/2010/main" val="4097154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8249" y="192087"/>
            <a:ext cx="9055407" cy="6170613"/>
          </a:xfrm>
          <a:prstGeom prst="rect">
            <a:avLst/>
          </a:prstGeom>
        </p:spPr>
      </p:pic>
    </p:spTree>
    <p:extLst>
      <p:ext uri="{BB962C8B-B14F-4D97-AF65-F5344CB8AC3E}">
        <p14:creationId xmlns:p14="http://schemas.microsoft.com/office/powerpoint/2010/main" val="493076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68462" y="0"/>
            <a:ext cx="9113838" cy="7033360"/>
          </a:xfrm>
          <a:prstGeom prst="rect">
            <a:avLst/>
          </a:prstGeom>
        </p:spPr>
      </p:pic>
    </p:spTree>
    <p:extLst>
      <p:ext uri="{BB962C8B-B14F-4D97-AF65-F5344CB8AC3E}">
        <p14:creationId xmlns:p14="http://schemas.microsoft.com/office/powerpoint/2010/main" val="463856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1824" y="350837"/>
            <a:ext cx="10997295" cy="6049963"/>
          </a:xfrm>
          <a:prstGeom prst="rect">
            <a:avLst/>
          </a:prstGeom>
        </p:spPr>
      </p:pic>
    </p:spTree>
    <p:extLst>
      <p:ext uri="{BB962C8B-B14F-4D97-AF65-F5344CB8AC3E}">
        <p14:creationId xmlns:p14="http://schemas.microsoft.com/office/powerpoint/2010/main" val="14800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4362" y="498474"/>
            <a:ext cx="11251608" cy="5495925"/>
          </a:xfrm>
          <a:prstGeom prst="rect">
            <a:avLst/>
          </a:prstGeom>
        </p:spPr>
      </p:pic>
    </p:spTree>
    <p:extLst>
      <p:ext uri="{BB962C8B-B14F-4D97-AF65-F5344CB8AC3E}">
        <p14:creationId xmlns:p14="http://schemas.microsoft.com/office/powerpoint/2010/main" val="230284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1800" y="331738"/>
            <a:ext cx="11493500" cy="2308324"/>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Two of our </a:t>
            </a:r>
            <a:r>
              <a:rPr lang="en-AU" sz="2400" b="1" i="0" dirty="0" smtClean="0">
                <a:solidFill>
                  <a:srgbClr val="0000FF"/>
                </a:solidFill>
                <a:effectLst/>
                <a:latin typeface="Arial" panose="020B0604020202020204" pitchFamily="34" charset="0"/>
              </a:rPr>
              <a:t>sensory organs</a:t>
            </a:r>
            <a:r>
              <a:rPr lang="en-AU" sz="2400" b="1" i="0" dirty="0" smtClean="0">
                <a:solidFill>
                  <a:srgbClr val="444444"/>
                </a:solidFill>
                <a:effectLst/>
                <a:latin typeface="Arial" panose="020B0604020202020204" pitchFamily="34" charset="0"/>
              </a:rPr>
              <a:t> are closely related and work together.</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This is the nose and the tongue!</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In fact, it is both the </a:t>
            </a:r>
            <a:r>
              <a:rPr lang="en-AU" sz="2400" b="1" i="0" dirty="0" smtClean="0">
                <a:solidFill>
                  <a:srgbClr val="009900"/>
                </a:solidFill>
                <a:effectLst/>
                <a:latin typeface="Arial" panose="020B0604020202020204" pitchFamily="34" charset="0"/>
              </a:rPr>
              <a:t>nose and the tongue </a:t>
            </a:r>
            <a:r>
              <a:rPr lang="en-AU" sz="2400" b="0" i="0" dirty="0" smtClean="0">
                <a:solidFill>
                  <a:srgbClr val="444444"/>
                </a:solidFill>
                <a:effectLst/>
                <a:latin typeface="Arial" panose="020B0604020202020204" pitchFamily="34" charset="0"/>
              </a:rPr>
              <a:t>which work </a:t>
            </a:r>
            <a:r>
              <a:rPr lang="en-AU" sz="2400" b="1" i="0" dirty="0" smtClean="0">
                <a:solidFill>
                  <a:srgbClr val="B81AE0"/>
                </a:solidFill>
                <a:effectLst/>
                <a:latin typeface="Arial" panose="020B0604020202020204" pitchFamily="34" charset="0"/>
              </a:rPr>
              <a:t>together</a:t>
            </a:r>
            <a:r>
              <a:rPr lang="en-AU" sz="2400" b="0" i="0" dirty="0" smtClean="0">
                <a:solidFill>
                  <a:srgbClr val="444444"/>
                </a:solidFill>
                <a:effectLst/>
                <a:latin typeface="Arial" panose="020B0604020202020204" pitchFamily="34" charset="0"/>
              </a:rPr>
              <a:t> to help you to establish the </a:t>
            </a:r>
            <a:r>
              <a:rPr lang="en-AU" sz="2400" b="1" i="0" dirty="0" smtClean="0">
                <a:solidFill>
                  <a:srgbClr val="FB6611"/>
                </a:solidFill>
                <a:effectLst/>
                <a:latin typeface="Arial" panose="020B0604020202020204" pitchFamily="34" charset="0"/>
              </a:rPr>
              <a:t>flavour</a:t>
            </a:r>
            <a:r>
              <a:rPr lang="en-AU" sz="2400" b="0" i="0" dirty="0" smtClean="0">
                <a:solidFill>
                  <a:srgbClr val="444444"/>
                </a:solidFill>
                <a:effectLst/>
                <a:latin typeface="Arial" panose="020B0604020202020204" pitchFamily="34" charset="0"/>
              </a:rPr>
              <a:t> of different foods.</a:t>
            </a:r>
            <a:endParaRPr lang="en-AU" sz="2400" b="0" i="0" dirty="0">
              <a:solidFill>
                <a:srgbClr val="444444"/>
              </a:solidFill>
              <a:effectLst/>
              <a:latin typeface="Arial" panose="020B0604020202020204" pitchFamily="34" charset="0"/>
            </a:endParaRPr>
          </a:p>
        </p:txBody>
      </p:sp>
      <p:pic>
        <p:nvPicPr>
          <p:cNvPr id="3" name="1509323707.9719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55890" y="3670300"/>
            <a:ext cx="4645320" cy="2816225"/>
          </a:xfrm>
          <a:prstGeom prst="rect">
            <a:avLst/>
          </a:prstGeom>
        </p:spPr>
      </p:pic>
    </p:spTree>
    <p:extLst>
      <p:ext uri="{BB962C8B-B14F-4D97-AF65-F5344CB8AC3E}">
        <p14:creationId xmlns:p14="http://schemas.microsoft.com/office/powerpoint/2010/main" val="312012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2900" y="360740"/>
            <a:ext cx="11480800" cy="3416320"/>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The </a:t>
            </a:r>
            <a:r>
              <a:rPr lang="en-AU" sz="2400" b="1" i="0" dirty="0" smtClean="0">
                <a:solidFill>
                  <a:srgbClr val="FB6611"/>
                </a:solidFill>
                <a:effectLst/>
                <a:latin typeface="Arial" panose="020B0604020202020204" pitchFamily="34" charset="0"/>
              </a:rPr>
              <a:t>chemoreceptors</a:t>
            </a:r>
            <a:r>
              <a:rPr lang="en-AU" sz="2400" b="1" i="0" dirty="0" smtClean="0">
                <a:solidFill>
                  <a:srgbClr val="444444"/>
                </a:solidFill>
                <a:effectLst/>
                <a:latin typeface="Arial" panose="020B0604020202020204" pitchFamily="34" charset="0"/>
              </a:rPr>
              <a:t> in the nose and the tongue both detect chemicals.</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It is no wonder that these two work together to help you to identify </a:t>
            </a:r>
            <a:r>
              <a:rPr lang="en-AU" sz="2400" b="1" i="0" dirty="0" smtClean="0">
                <a:solidFill>
                  <a:srgbClr val="009900"/>
                </a:solidFill>
                <a:effectLst/>
                <a:latin typeface="Arial" panose="020B0604020202020204" pitchFamily="34" charset="0"/>
              </a:rPr>
              <a:t>flavours of food.</a:t>
            </a:r>
            <a:endParaRPr lang="en-AU" sz="2400" b="0" i="0" dirty="0" smtClean="0">
              <a:solidFill>
                <a:srgbClr val="444444"/>
              </a:solidFill>
              <a:effectLst/>
              <a:latin typeface="Arial" panose="020B0604020202020204" pitchFamily="34" charset="0"/>
            </a:endParaRP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When you take a bite of pizza, the </a:t>
            </a:r>
            <a:r>
              <a:rPr lang="en-AU" sz="2400" b="1" i="0" dirty="0" smtClean="0">
                <a:solidFill>
                  <a:srgbClr val="0000FF"/>
                </a:solidFill>
                <a:effectLst/>
                <a:latin typeface="Arial" panose="020B0604020202020204" pitchFamily="34" charset="0"/>
              </a:rPr>
              <a:t>taste buds </a:t>
            </a:r>
            <a:r>
              <a:rPr lang="en-AU" sz="2400" b="0" i="0" dirty="0" smtClean="0">
                <a:solidFill>
                  <a:srgbClr val="444444"/>
                </a:solidFill>
                <a:effectLst/>
                <a:latin typeface="Arial" panose="020B0604020202020204" pitchFamily="34" charset="0"/>
              </a:rPr>
              <a:t>on your tongue contain receptors which detect the chemical makeup of the food. Taste buds can </a:t>
            </a:r>
            <a:r>
              <a:rPr lang="en-AU" sz="2400" b="1" i="0" dirty="0" smtClean="0">
                <a:solidFill>
                  <a:srgbClr val="B81AE0"/>
                </a:solidFill>
                <a:effectLst/>
                <a:latin typeface="Arial" panose="020B0604020202020204" pitchFamily="34" charset="0"/>
              </a:rPr>
              <a:t>differentiate</a:t>
            </a:r>
            <a:r>
              <a:rPr lang="en-AU" sz="2400" b="0" i="0" dirty="0" smtClean="0">
                <a:solidFill>
                  <a:srgbClr val="444444"/>
                </a:solidFill>
                <a:effectLst/>
                <a:latin typeface="Arial" panose="020B0604020202020204" pitchFamily="34" charset="0"/>
              </a:rPr>
              <a:t> between </a:t>
            </a:r>
            <a:r>
              <a:rPr lang="en-AU" sz="2400" b="0" i="0" dirty="0" smtClean="0">
                <a:solidFill>
                  <a:srgbClr val="444444"/>
                </a:solidFill>
                <a:effectLst/>
                <a:latin typeface="KaTeX_Main"/>
              </a:rPr>
              <a:t>5</a:t>
            </a:r>
            <a:r>
              <a:rPr lang="en-AU" sz="2400" b="0" i="0" dirty="0" smtClean="0">
                <a:solidFill>
                  <a:srgbClr val="444444"/>
                </a:solidFill>
                <a:effectLst/>
                <a:latin typeface="Arial" panose="020B0604020202020204" pitchFamily="34" charset="0"/>
              </a:rPr>
              <a:t> basic tastes: salty, sweet, sour, bitter and umami (a savoury taste).</a:t>
            </a:r>
            <a:endParaRPr lang="en-AU" sz="2400" b="0" i="0" dirty="0">
              <a:solidFill>
                <a:srgbClr val="444444"/>
              </a:solidFill>
              <a:effectLst/>
              <a:latin typeface="Arial" panose="020B0604020202020204" pitchFamily="34" charset="0"/>
            </a:endParaRPr>
          </a:p>
        </p:txBody>
      </p:sp>
      <p:pic>
        <p:nvPicPr>
          <p:cNvPr id="12290" name="Picture 2" descr="https://www.educationperfect.com/media/content/Maths/1482196878.718771f/1482196881369-426641669442249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3495" y="3777060"/>
            <a:ext cx="215138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883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86140"/>
            <a:ext cx="11620500" cy="3046988"/>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Since our </a:t>
            </a:r>
            <a:r>
              <a:rPr lang="en-AU" sz="2400" b="1" i="0" dirty="0" smtClean="0">
                <a:solidFill>
                  <a:srgbClr val="FB6611"/>
                </a:solidFill>
                <a:effectLst/>
                <a:latin typeface="Arial" panose="020B0604020202020204" pitchFamily="34" charset="0"/>
              </a:rPr>
              <a:t>taste buds</a:t>
            </a:r>
            <a:r>
              <a:rPr lang="en-AU" sz="2400" b="1" i="0" dirty="0" smtClean="0">
                <a:solidFill>
                  <a:srgbClr val="444444"/>
                </a:solidFill>
                <a:effectLst/>
                <a:latin typeface="Arial" panose="020B0604020202020204" pitchFamily="34" charset="0"/>
              </a:rPr>
              <a:t> can only differentiate between 5 tastes, it is important for us to be able to </a:t>
            </a:r>
            <a:r>
              <a:rPr lang="en-AU" sz="2400" b="1" i="0" dirty="0" smtClean="0">
                <a:solidFill>
                  <a:srgbClr val="009900"/>
                </a:solidFill>
                <a:effectLst/>
                <a:latin typeface="Arial" panose="020B0604020202020204" pitchFamily="34" charset="0"/>
              </a:rPr>
              <a:t>smell</a:t>
            </a:r>
            <a:r>
              <a:rPr lang="en-AU" sz="2400" b="1" i="0" dirty="0" smtClean="0">
                <a:solidFill>
                  <a:srgbClr val="444444"/>
                </a:solidFill>
                <a:effectLst/>
                <a:latin typeface="Arial" panose="020B0604020202020204" pitchFamily="34" charset="0"/>
              </a:rPr>
              <a:t> the food in order to be able to work out its </a:t>
            </a:r>
            <a:r>
              <a:rPr lang="en-AU" sz="2400" b="1" i="1" dirty="0" smtClean="0">
                <a:solidFill>
                  <a:srgbClr val="FF0000"/>
                </a:solidFill>
                <a:effectLst/>
                <a:latin typeface="Arial" panose="020B0604020202020204" pitchFamily="34" charset="0"/>
              </a:rPr>
              <a:t>flavour.</a:t>
            </a:r>
            <a:endParaRPr lang="en-AU" sz="2400" b="1" i="0" dirty="0" smtClean="0">
              <a:solidFill>
                <a:srgbClr val="444444"/>
              </a:solidFill>
              <a:effectLst/>
              <a:latin typeface="Arial" panose="020B0604020202020204" pitchFamily="34" charset="0"/>
            </a:endParaRP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This is why we sometimes can't </a:t>
            </a:r>
            <a:r>
              <a:rPr lang="en-AU" sz="2400" b="1" i="0" dirty="0" smtClean="0">
                <a:solidFill>
                  <a:srgbClr val="0000FF"/>
                </a:solidFill>
                <a:effectLst/>
                <a:latin typeface="Arial" panose="020B0604020202020204" pitchFamily="34" charset="0"/>
              </a:rPr>
              <a:t>distinguish</a:t>
            </a:r>
            <a:r>
              <a:rPr lang="en-AU" sz="2400" b="0" i="0" dirty="0" smtClean="0">
                <a:solidFill>
                  <a:srgbClr val="0000FF"/>
                </a:solidFill>
                <a:effectLst/>
                <a:latin typeface="Arial" panose="020B0604020202020204" pitchFamily="34" charset="0"/>
              </a:rPr>
              <a:t> </a:t>
            </a:r>
            <a:r>
              <a:rPr lang="en-AU" sz="2400" b="0" i="0" dirty="0" smtClean="0">
                <a:solidFill>
                  <a:srgbClr val="444444"/>
                </a:solidFill>
                <a:effectLst/>
                <a:latin typeface="Arial" panose="020B0604020202020204" pitchFamily="34" charset="0"/>
              </a:rPr>
              <a:t>one flavour from another when we have a blocked nose and can't smell! Our nose contains around </a:t>
            </a:r>
            <a:r>
              <a:rPr lang="en-AU" sz="2400" b="0" i="0" dirty="0" smtClean="0">
                <a:solidFill>
                  <a:srgbClr val="444444"/>
                </a:solidFill>
                <a:effectLst/>
                <a:latin typeface="KaTeX_Main"/>
              </a:rPr>
              <a:t>450</a:t>
            </a:r>
            <a:r>
              <a:rPr lang="en-AU" sz="2400" b="0" i="0" dirty="0" smtClean="0">
                <a:solidFill>
                  <a:srgbClr val="444444"/>
                </a:solidFill>
                <a:effectLst/>
                <a:latin typeface="Arial" panose="020B0604020202020204" pitchFamily="34" charset="0"/>
              </a:rPr>
              <a:t> different chemoreceptors that each detect a </a:t>
            </a:r>
            <a:r>
              <a:rPr lang="en-AU" sz="2400" b="1" i="0" dirty="0" smtClean="0">
                <a:solidFill>
                  <a:srgbClr val="00B6EE"/>
                </a:solidFill>
                <a:effectLst/>
                <a:latin typeface="Arial" panose="020B0604020202020204" pitchFamily="34" charset="0"/>
              </a:rPr>
              <a:t>different odour,</a:t>
            </a:r>
            <a:r>
              <a:rPr lang="en-AU" sz="2400" b="0" i="0" dirty="0" smtClean="0">
                <a:solidFill>
                  <a:srgbClr val="444444"/>
                </a:solidFill>
                <a:effectLst/>
                <a:latin typeface="Arial" panose="020B0604020202020204" pitchFamily="34" charset="0"/>
              </a:rPr>
              <a:t> or smell. Combined, the chemicals detected on the tongue and in the nose help us to detect so many </a:t>
            </a:r>
            <a:r>
              <a:rPr lang="en-AU" sz="2400" b="1" i="0" dirty="0" smtClean="0">
                <a:solidFill>
                  <a:srgbClr val="FF0000"/>
                </a:solidFill>
                <a:effectLst/>
                <a:latin typeface="Arial" panose="020B0604020202020204" pitchFamily="34" charset="0"/>
              </a:rPr>
              <a:t>different flavours.</a:t>
            </a:r>
            <a:endParaRPr lang="en-AU" sz="2400" b="0" i="0" dirty="0">
              <a:solidFill>
                <a:srgbClr val="444444"/>
              </a:solidFill>
              <a:effectLst/>
              <a:latin typeface="Arial" panose="020B0604020202020204" pitchFamily="34" charset="0"/>
            </a:endParaRPr>
          </a:p>
        </p:txBody>
      </p:sp>
      <p:pic>
        <p:nvPicPr>
          <p:cNvPr id="13314" name="Picture 2" descr="https://www.educationperfect.com/media/content/German/1459724518.913741g/1459724527736-4495740889314955-optimis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6375" y="3676650"/>
            <a:ext cx="4762500"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535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4437" y="109588"/>
            <a:ext cx="9605963" cy="6748412"/>
          </a:xfrm>
          <a:prstGeom prst="rect">
            <a:avLst/>
          </a:prstGeom>
        </p:spPr>
      </p:pic>
    </p:spTree>
    <p:extLst>
      <p:ext uri="{BB962C8B-B14F-4D97-AF65-F5344CB8AC3E}">
        <p14:creationId xmlns:p14="http://schemas.microsoft.com/office/powerpoint/2010/main" val="2385605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9400" y="359539"/>
            <a:ext cx="6731000" cy="4154984"/>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Your sensory organs tell you about the world around you!</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How can you tell when something </a:t>
            </a:r>
            <a:r>
              <a:rPr lang="en-AU" sz="2400" b="1" i="0" dirty="0" smtClean="0">
                <a:solidFill>
                  <a:srgbClr val="B81AE0"/>
                </a:solidFill>
                <a:effectLst/>
                <a:latin typeface="Arial" panose="020B0604020202020204" pitchFamily="34" charset="0"/>
              </a:rPr>
              <a:t>tastes</a:t>
            </a:r>
            <a:r>
              <a:rPr lang="en-AU" sz="2400" b="0" i="0" dirty="0" smtClean="0">
                <a:solidFill>
                  <a:srgbClr val="444444"/>
                </a:solidFill>
                <a:effectLst/>
                <a:latin typeface="Arial" panose="020B0604020202020204" pitchFamily="34" charset="0"/>
              </a:rPr>
              <a:t> good, that the sky is blue, or that the food at the shops </a:t>
            </a:r>
            <a:r>
              <a:rPr lang="en-AU" sz="2400" b="1" i="0" dirty="0" smtClean="0">
                <a:solidFill>
                  <a:srgbClr val="B81AE0"/>
                </a:solidFill>
                <a:effectLst/>
                <a:latin typeface="Arial" panose="020B0604020202020204" pitchFamily="34" charset="0"/>
              </a:rPr>
              <a:t>smells</a:t>
            </a:r>
            <a:r>
              <a:rPr lang="en-AU" sz="2400" b="0" i="0" dirty="0" smtClean="0">
                <a:solidFill>
                  <a:srgbClr val="444444"/>
                </a:solidFill>
                <a:effectLst/>
                <a:latin typeface="Arial" panose="020B0604020202020204" pitchFamily="34" charset="0"/>
              </a:rPr>
              <a:t> delicious?</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This is all thanks to your </a:t>
            </a:r>
            <a:r>
              <a:rPr lang="en-AU" sz="2400" b="1" i="0" dirty="0" smtClean="0">
                <a:solidFill>
                  <a:srgbClr val="0000FF"/>
                </a:solidFill>
                <a:effectLst/>
                <a:latin typeface="Arial" panose="020B0604020202020204" pitchFamily="34" charset="0"/>
              </a:rPr>
              <a:t>sensory organs!</a:t>
            </a:r>
            <a:r>
              <a:rPr lang="en-AU" sz="2400" b="0" i="0" dirty="0" smtClean="0">
                <a:solidFill>
                  <a:srgbClr val="444444"/>
                </a:solidFill>
                <a:effectLst/>
                <a:latin typeface="Arial" panose="020B0604020202020204" pitchFamily="34" charset="0"/>
              </a:rPr>
              <a:t> Our sensory organs allow us to obtain information from the </a:t>
            </a:r>
            <a:r>
              <a:rPr lang="en-AU" sz="2400" b="1" i="0" dirty="0" smtClean="0">
                <a:solidFill>
                  <a:srgbClr val="009900"/>
                </a:solidFill>
                <a:effectLst/>
                <a:latin typeface="Arial" panose="020B0604020202020204" pitchFamily="34" charset="0"/>
              </a:rPr>
              <a:t>environment </a:t>
            </a:r>
            <a:r>
              <a:rPr lang="en-AU" sz="2400" b="0" i="0" dirty="0" smtClean="0">
                <a:solidFill>
                  <a:srgbClr val="444444"/>
                </a:solidFill>
                <a:effectLst/>
                <a:latin typeface="Arial" panose="020B0604020202020204" pitchFamily="34" charset="0"/>
              </a:rPr>
              <a:t>all around us. This information is known as </a:t>
            </a:r>
            <a:r>
              <a:rPr lang="en-AU" sz="2400" b="1" i="0" dirty="0" smtClean="0">
                <a:solidFill>
                  <a:srgbClr val="00B6EE"/>
                </a:solidFill>
                <a:effectLst/>
                <a:latin typeface="Arial" panose="020B0604020202020204" pitchFamily="34" charset="0"/>
              </a:rPr>
              <a:t>stimuli.</a:t>
            </a:r>
            <a:endParaRPr lang="en-AU" sz="2400" b="0" i="0" dirty="0">
              <a:solidFill>
                <a:srgbClr val="444444"/>
              </a:solidFill>
              <a:effectLst/>
              <a:latin typeface="Arial" panose="020B0604020202020204" pitchFamily="34" charset="0"/>
            </a:endParaRPr>
          </a:p>
        </p:txBody>
      </p:sp>
      <p:pic>
        <p:nvPicPr>
          <p:cNvPr id="2050" name="Picture 2" descr="https://www.educationperfect.com/media/content/German/1470350171.252521g/1470350175626-3045077725322857-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1275" y="622300"/>
            <a:ext cx="38100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educationperfect.com/media/content/Japanese/1506046432.384831g/1506046441498-2791829577348411-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1275" y="3657600"/>
            <a:ext cx="38100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826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30300" y="141287"/>
            <a:ext cx="9956800" cy="6601261"/>
          </a:xfrm>
          <a:prstGeom prst="rect">
            <a:avLst/>
          </a:prstGeom>
        </p:spPr>
      </p:pic>
    </p:spTree>
    <p:extLst>
      <p:ext uri="{BB962C8B-B14F-4D97-AF65-F5344CB8AC3E}">
        <p14:creationId xmlns:p14="http://schemas.microsoft.com/office/powerpoint/2010/main" val="1422656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5301" y="1608137"/>
            <a:ext cx="12056699" cy="3103563"/>
          </a:xfrm>
          <a:prstGeom prst="rect">
            <a:avLst/>
          </a:prstGeom>
        </p:spPr>
      </p:pic>
    </p:spTree>
    <p:extLst>
      <p:ext uri="{BB962C8B-B14F-4D97-AF65-F5344CB8AC3E}">
        <p14:creationId xmlns:p14="http://schemas.microsoft.com/office/powerpoint/2010/main" val="1472960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7237" y="155602"/>
            <a:ext cx="10799763" cy="6702398"/>
          </a:xfrm>
          <a:prstGeom prst="rect">
            <a:avLst/>
          </a:prstGeom>
        </p:spPr>
      </p:pic>
    </p:spTree>
    <p:extLst>
      <p:ext uri="{BB962C8B-B14F-4D97-AF65-F5344CB8AC3E}">
        <p14:creationId xmlns:p14="http://schemas.microsoft.com/office/powerpoint/2010/main" val="393404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4500" y="157540"/>
            <a:ext cx="11404600" cy="3416320"/>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There are </a:t>
            </a:r>
            <a:r>
              <a:rPr lang="en-AU" sz="2400" b="1" i="0" dirty="0" smtClean="0">
                <a:solidFill>
                  <a:srgbClr val="FB6611"/>
                </a:solidFill>
                <a:effectLst/>
                <a:latin typeface="Arial" panose="020B0604020202020204" pitchFamily="34" charset="0"/>
              </a:rPr>
              <a:t>five sensory organs,</a:t>
            </a:r>
            <a:r>
              <a:rPr lang="en-AU" sz="2400" b="1" i="0" dirty="0" smtClean="0">
                <a:solidFill>
                  <a:srgbClr val="444444"/>
                </a:solidFill>
                <a:effectLst/>
                <a:latin typeface="Arial" panose="020B0604020202020204" pitchFamily="34" charset="0"/>
              </a:rPr>
              <a:t> the ear, the eye, nose, tongue and skin.</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All of these sensory organs contain </a:t>
            </a:r>
            <a:r>
              <a:rPr lang="en-AU" sz="2400" b="1" i="0" dirty="0" smtClean="0">
                <a:solidFill>
                  <a:srgbClr val="B81AE0"/>
                </a:solidFill>
                <a:effectLst/>
                <a:latin typeface="Arial" panose="020B0604020202020204" pitchFamily="34" charset="0"/>
              </a:rPr>
              <a:t>special types of cells</a:t>
            </a:r>
            <a:r>
              <a:rPr lang="en-AU" sz="2400" b="0" i="0" dirty="0" smtClean="0">
                <a:solidFill>
                  <a:srgbClr val="444444"/>
                </a:solidFill>
                <a:effectLst/>
                <a:latin typeface="Arial" panose="020B0604020202020204" pitchFamily="34" charset="0"/>
              </a:rPr>
              <a:t> which help you to detect stimuli and send the information up to your brain. This allows you to work out what you are tasting, smelling, hearing, seeing or feeling in the </a:t>
            </a:r>
            <a:r>
              <a:rPr lang="en-AU" sz="2400" b="1" i="0" dirty="0" smtClean="0">
                <a:solidFill>
                  <a:srgbClr val="009900"/>
                </a:solidFill>
                <a:effectLst/>
                <a:latin typeface="Arial" panose="020B0604020202020204" pitchFamily="34" charset="0"/>
              </a:rPr>
              <a:t>environment</a:t>
            </a:r>
            <a:r>
              <a:rPr lang="en-AU" sz="2400" b="0" i="0" dirty="0" smtClean="0">
                <a:solidFill>
                  <a:srgbClr val="444444"/>
                </a:solidFill>
                <a:effectLst/>
                <a:latin typeface="Arial" panose="020B0604020202020204" pitchFamily="34" charset="0"/>
              </a:rPr>
              <a:t> around you!</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This Smart Lesson will give you a brief introduction to each of these </a:t>
            </a:r>
            <a:r>
              <a:rPr lang="en-AU" sz="2400" b="1" i="0" dirty="0" smtClean="0">
                <a:solidFill>
                  <a:srgbClr val="FB6611"/>
                </a:solidFill>
                <a:effectLst/>
                <a:latin typeface="Arial" panose="020B0604020202020204" pitchFamily="34" charset="0"/>
              </a:rPr>
              <a:t>sensory organs.</a:t>
            </a:r>
            <a:endParaRPr lang="en-AU" sz="2400" b="0" i="0" dirty="0">
              <a:solidFill>
                <a:srgbClr val="444444"/>
              </a:solidFill>
              <a:effectLst/>
              <a:latin typeface="Arial" panose="020B0604020202020204" pitchFamily="34" charset="0"/>
            </a:endParaRPr>
          </a:p>
        </p:txBody>
      </p:sp>
      <p:pic>
        <p:nvPicPr>
          <p:cNvPr id="3074" name="Picture 2" descr="https://www.educationperfect.com/media/content/Science/1507677902.820651g/1507677888019-1219099215655306-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574" y="3967161"/>
            <a:ext cx="8315325" cy="2120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020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665540"/>
            <a:ext cx="11341100" cy="3416320"/>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The </a:t>
            </a:r>
            <a:r>
              <a:rPr lang="en-AU" sz="2400" b="1" i="0" dirty="0" smtClean="0">
                <a:solidFill>
                  <a:srgbClr val="FF0000"/>
                </a:solidFill>
                <a:effectLst/>
                <a:latin typeface="Arial" panose="020B0604020202020204" pitchFamily="34" charset="0"/>
              </a:rPr>
              <a:t>ear</a:t>
            </a:r>
            <a:r>
              <a:rPr lang="en-AU" sz="2400" b="1" i="0" dirty="0" smtClean="0">
                <a:solidFill>
                  <a:srgbClr val="444444"/>
                </a:solidFill>
                <a:effectLst/>
                <a:latin typeface="Arial" panose="020B0604020202020204" pitchFamily="34" charset="0"/>
              </a:rPr>
              <a:t> is the sensory organ that </a:t>
            </a:r>
            <a:r>
              <a:rPr lang="en-AU" sz="2400" b="1" i="0" dirty="0" smtClean="0">
                <a:solidFill>
                  <a:srgbClr val="FF0000"/>
                </a:solidFill>
                <a:effectLst/>
                <a:latin typeface="Arial" panose="020B0604020202020204" pitchFamily="34" charset="0"/>
              </a:rPr>
              <a:t>detects sound.</a:t>
            </a:r>
            <a:endParaRPr lang="en-AU" sz="2400" b="1" i="0" dirty="0" smtClean="0">
              <a:solidFill>
                <a:srgbClr val="444444"/>
              </a:solidFill>
              <a:effectLst/>
              <a:latin typeface="Arial" panose="020B0604020202020204" pitchFamily="34" charset="0"/>
            </a:endParaRP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It is responsible for all the noise that you hear in your </a:t>
            </a:r>
            <a:r>
              <a:rPr lang="en-AU" sz="2400" b="1" i="0" dirty="0" smtClean="0">
                <a:solidFill>
                  <a:srgbClr val="009900"/>
                </a:solidFill>
                <a:effectLst/>
                <a:latin typeface="Arial" panose="020B0604020202020204" pitchFamily="34" charset="0"/>
              </a:rPr>
              <a:t>environment.</a:t>
            </a:r>
            <a:r>
              <a:rPr lang="en-AU" sz="2400" b="0" i="0" dirty="0" smtClean="0">
                <a:solidFill>
                  <a:srgbClr val="444444"/>
                </a:solidFill>
                <a:effectLst/>
                <a:latin typeface="Arial" panose="020B0604020202020204" pitchFamily="34" charset="0"/>
              </a:rPr>
              <a:t> As noise enters through your outer ear, it causes </a:t>
            </a:r>
            <a:r>
              <a:rPr lang="en-AU" sz="2400" b="1" i="0" dirty="0" smtClean="0">
                <a:solidFill>
                  <a:srgbClr val="0000FF"/>
                </a:solidFill>
                <a:effectLst/>
                <a:latin typeface="Arial" panose="020B0604020202020204" pitchFamily="34" charset="0"/>
              </a:rPr>
              <a:t>vibrations</a:t>
            </a:r>
            <a:r>
              <a:rPr lang="en-AU" sz="2400" b="0" i="0" dirty="0" smtClean="0">
                <a:solidFill>
                  <a:srgbClr val="444444"/>
                </a:solidFill>
                <a:effectLst/>
                <a:latin typeface="Arial" panose="020B0604020202020204" pitchFamily="34" charset="0"/>
              </a:rPr>
              <a:t> which get passed on within the ear until it reaches the inner ear.</a:t>
            </a:r>
          </a:p>
          <a:p>
            <a:pPr algn="ctr"/>
            <a:r>
              <a:rPr lang="en-AU" sz="2400" b="0" i="0" dirty="0" smtClean="0">
                <a:solidFill>
                  <a:srgbClr val="444444"/>
                </a:solidFill>
                <a:effectLst/>
                <a:latin typeface="Arial" panose="020B0604020202020204" pitchFamily="34" charset="0"/>
              </a:rPr>
              <a:t> </a:t>
            </a:r>
          </a:p>
          <a:p>
            <a:pPr algn="ctr"/>
            <a:r>
              <a:rPr lang="en-AU" sz="2400" b="1" i="0" dirty="0" smtClean="0">
                <a:solidFill>
                  <a:srgbClr val="B81AE0"/>
                </a:solidFill>
                <a:effectLst/>
                <a:latin typeface="Arial" panose="020B0604020202020204" pitchFamily="34" charset="0"/>
              </a:rPr>
              <a:t>Sensory receptors</a:t>
            </a:r>
            <a:r>
              <a:rPr lang="en-AU" sz="2400" b="0" i="0" dirty="0" smtClean="0">
                <a:solidFill>
                  <a:srgbClr val="444444"/>
                </a:solidFill>
                <a:effectLst/>
                <a:latin typeface="Arial" panose="020B0604020202020204" pitchFamily="34" charset="0"/>
              </a:rPr>
              <a:t> in the inner ear detect the vibrations and create an </a:t>
            </a:r>
            <a:r>
              <a:rPr lang="en-AU" sz="2400" b="1" i="0" dirty="0" smtClean="0">
                <a:solidFill>
                  <a:srgbClr val="FB6611"/>
                </a:solidFill>
                <a:effectLst/>
                <a:latin typeface="Arial" panose="020B0604020202020204" pitchFamily="34" charset="0"/>
              </a:rPr>
              <a:t>electrical impulse</a:t>
            </a:r>
            <a:r>
              <a:rPr lang="en-AU" sz="2400" b="0" i="0" dirty="0" smtClean="0">
                <a:solidFill>
                  <a:srgbClr val="444444"/>
                </a:solidFill>
                <a:effectLst/>
                <a:latin typeface="Arial" panose="020B0604020202020204" pitchFamily="34" charset="0"/>
              </a:rPr>
              <a:t> that is transmitted to the brain, which interprets the information. This process results in you hearing a specific sound.</a:t>
            </a:r>
            <a:endParaRPr lang="en-AU" sz="2400" b="0" i="0" dirty="0">
              <a:solidFill>
                <a:srgbClr val="444444"/>
              </a:solidFill>
              <a:effectLst/>
              <a:latin typeface="Arial" panose="020B0604020202020204" pitchFamily="34" charset="0"/>
            </a:endParaRPr>
          </a:p>
        </p:txBody>
      </p:sp>
      <p:pic>
        <p:nvPicPr>
          <p:cNvPr id="3" name="1509323172.0682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70350" y="4271010"/>
            <a:ext cx="4267200" cy="2586990"/>
          </a:xfrm>
          <a:prstGeom prst="rect">
            <a:avLst/>
          </a:prstGeom>
        </p:spPr>
      </p:pic>
    </p:spTree>
    <p:extLst>
      <p:ext uri="{BB962C8B-B14F-4D97-AF65-F5344CB8AC3E}">
        <p14:creationId xmlns:p14="http://schemas.microsoft.com/office/powerpoint/2010/main" val="46414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5900" y="360740"/>
            <a:ext cx="11684000" cy="3046988"/>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The </a:t>
            </a:r>
            <a:r>
              <a:rPr lang="en-AU" sz="2400" b="1" i="0" dirty="0" smtClean="0">
                <a:solidFill>
                  <a:srgbClr val="009900"/>
                </a:solidFill>
                <a:effectLst/>
                <a:latin typeface="Arial" panose="020B0604020202020204" pitchFamily="34" charset="0"/>
              </a:rPr>
              <a:t>tongue</a:t>
            </a:r>
            <a:r>
              <a:rPr lang="en-AU" sz="2400" b="1" i="0" dirty="0" smtClean="0">
                <a:solidFill>
                  <a:srgbClr val="444444"/>
                </a:solidFill>
                <a:effectLst/>
                <a:latin typeface="Arial" panose="020B0604020202020204" pitchFamily="34" charset="0"/>
              </a:rPr>
              <a:t> is the sensory organ that allows you to </a:t>
            </a:r>
            <a:r>
              <a:rPr lang="en-AU" sz="2400" b="1" i="0" dirty="0" smtClean="0">
                <a:solidFill>
                  <a:srgbClr val="009900"/>
                </a:solidFill>
                <a:effectLst/>
                <a:latin typeface="Arial" panose="020B0604020202020204" pitchFamily="34" charset="0"/>
              </a:rPr>
              <a:t>taste.</a:t>
            </a:r>
            <a:endParaRPr lang="en-AU" sz="2400" b="1" i="0" dirty="0" smtClean="0">
              <a:solidFill>
                <a:srgbClr val="444444"/>
              </a:solidFill>
              <a:effectLst/>
              <a:latin typeface="Arial" panose="020B0604020202020204" pitchFamily="34" charset="0"/>
            </a:endParaRP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If you stick your tongue out and look in the mirror, you will notice little </a:t>
            </a:r>
            <a:r>
              <a:rPr lang="en-AU" sz="2400" b="1" i="0" dirty="0" smtClean="0">
                <a:solidFill>
                  <a:srgbClr val="FB6611"/>
                </a:solidFill>
                <a:effectLst/>
                <a:latin typeface="Arial" panose="020B0604020202020204" pitchFamily="34" charset="0"/>
              </a:rPr>
              <a:t>bumps</a:t>
            </a:r>
            <a:r>
              <a:rPr lang="en-AU" sz="2400" b="0" i="0" dirty="0" smtClean="0">
                <a:solidFill>
                  <a:srgbClr val="444444"/>
                </a:solidFill>
                <a:effectLst/>
                <a:latin typeface="Arial" panose="020B0604020202020204" pitchFamily="34" charset="0"/>
              </a:rPr>
              <a:t> all over the surface of your tongue. These bumps are called </a:t>
            </a:r>
            <a:r>
              <a:rPr lang="en-AU" sz="2400" b="1" i="0" dirty="0" smtClean="0">
                <a:solidFill>
                  <a:srgbClr val="FB6611"/>
                </a:solidFill>
                <a:effectLst/>
                <a:latin typeface="Arial" panose="020B0604020202020204" pitchFamily="34" charset="0"/>
              </a:rPr>
              <a:t>papilla.</a:t>
            </a:r>
            <a:endParaRPr lang="en-AU" sz="2400" b="0" i="0" dirty="0" smtClean="0">
              <a:solidFill>
                <a:srgbClr val="444444"/>
              </a:solidFill>
              <a:effectLst/>
              <a:latin typeface="Arial" panose="020B0604020202020204" pitchFamily="34" charset="0"/>
            </a:endParaRPr>
          </a:p>
          <a:p>
            <a:pPr algn="ctr"/>
            <a:r>
              <a:rPr lang="en-AU" sz="2400" b="0" i="0" dirty="0" smtClean="0">
                <a:solidFill>
                  <a:srgbClr val="444444"/>
                </a:solidFill>
                <a:effectLst/>
                <a:latin typeface="Arial" panose="020B0604020202020204" pitchFamily="34" charset="0"/>
              </a:rPr>
              <a:t> </a:t>
            </a:r>
          </a:p>
          <a:p>
            <a:pPr algn="ctr"/>
            <a:r>
              <a:rPr lang="en-AU" sz="2400" b="1" i="0" dirty="0" smtClean="0">
                <a:solidFill>
                  <a:srgbClr val="0000FF"/>
                </a:solidFill>
                <a:effectLst/>
                <a:latin typeface="Arial" panose="020B0604020202020204" pitchFamily="34" charset="0"/>
              </a:rPr>
              <a:t>Tastebuds</a:t>
            </a:r>
            <a:r>
              <a:rPr lang="en-AU" sz="2400" b="0" i="0" dirty="0" smtClean="0">
                <a:solidFill>
                  <a:srgbClr val="444444"/>
                </a:solidFill>
                <a:effectLst/>
                <a:latin typeface="Arial" panose="020B0604020202020204" pitchFamily="34" charset="0"/>
              </a:rPr>
              <a:t> are found down the sides of these papillae and contain many </a:t>
            </a:r>
            <a:r>
              <a:rPr lang="en-AU" sz="2400" b="1" i="0" dirty="0" smtClean="0">
                <a:solidFill>
                  <a:srgbClr val="B81AE0"/>
                </a:solidFill>
                <a:effectLst/>
                <a:latin typeface="Arial" panose="020B0604020202020204" pitchFamily="34" charset="0"/>
              </a:rPr>
              <a:t>sensory cells</a:t>
            </a:r>
            <a:r>
              <a:rPr lang="en-AU" sz="2400" b="0" i="0" dirty="0" smtClean="0">
                <a:solidFill>
                  <a:srgbClr val="444444"/>
                </a:solidFill>
                <a:effectLst/>
                <a:latin typeface="Arial" panose="020B0604020202020204" pitchFamily="34" charset="0"/>
              </a:rPr>
              <a:t> inside them which detect </a:t>
            </a:r>
            <a:r>
              <a:rPr lang="en-AU" sz="2400" b="1" i="0" dirty="0" smtClean="0">
                <a:solidFill>
                  <a:srgbClr val="B81AE0"/>
                </a:solidFill>
                <a:effectLst/>
                <a:latin typeface="Arial" panose="020B0604020202020204" pitchFamily="34" charset="0"/>
              </a:rPr>
              <a:t>chemical substances</a:t>
            </a:r>
            <a:r>
              <a:rPr lang="en-AU" sz="2400" b="0" i="0" dirty="0" smtClean="0">
                <a:solidFill>
                  <a:srgbClr val="444444"/>
                </a:solidFill>
                <a:effectLst/>
                <a:latin typeface="Arial" panose="020B0604020202020204" pitchFamily="34" charset="0"/>
              </a:rPr>
              <a:t> in the food and determine if it is sweet, salty, bitter or sour.</a:t>
            </a:r>
            <a:endParaRPr lang="en-AU" sz="2400" b="0" i="0" dirty="0">
              <a:solidFill>
                <a:srgbClr val="444444"/>
              </a:solidFill>
              <a:effectLst/>
              <a:latin typeface="Arial" panose="020B0604020202020204" pitchFamily="34" charset="0"/>
            </a:endParaRPr>
          </a:p>
        </p:txBody>
      </p:sp>
      <p:pic>
        <p:nvPicPr>
          <p:cNvPr id="3" name="1509325018.613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41775" y="3486150"/>
            <a:ext cx="4286250" cy="3371850"/>
          </a:xfrm>
          <a:prstGeom prst="rect">
            <a:avLst/>
          </a:prstGeom>
        </p:spPr>
      </p:pic>
    </p:spTree>
    <p:extLst>
      <p:ext uri="{BB962C8B-B14F-4D97-AF65-F5344CB8AC3E}">
        <p14:creationId xmlns:p14="http://schemas.microsoft.com/office/powerpoint/2010/main" val="65122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5300" y="293638"/>
            <a:ext cx="11430000" cy="2308324"/>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The</a:t>
            </a:r>
            <a:r>
              <a:rPr lang="en-AU" sz="2400" b="1" i="0" dirty="0" smtClean="0">
                <a:solidFill>
                  <a:srgbClr val="00B6EE"/>
                </a:solidFill>
                <a:effectLst/>
                <a:latin typeface="Arial" panose="020B0604020202020204" pitchFamily="34" charset="0"/>
              </a:rPr>
              <a:t> eye</a:t>
            </a:r>
            <a:r>
              <a:rPr lang="en-AU" sz="2400" b="1" i="0" dirty="0" smtClean="0">
                <a:solidFill>
                  <a:srgbClr val="444444"/>
                </a:solidFill>
                <a:effectLst/>
                <a:latin typeface="Arial" panose="020B0604020202020204" pitchFamily="34" charset="0"/>
              </a:rPr>
              <a:t> is the sensory organ that allows you to </a:t>
            </a:r>
            <a:r>
              <a:rPr lang="en-AU" sz="2400" b="1" i="0" dirty="0" smtClean="0">
                <a:solidFill>
                  <a:srgbClr val="00B6EE"/>
                </a:solidFill>
                <a:effectLst/>
                <a:latin typeface="Arial" panose="020B0604020202020204" pitchFamily="34" charset="0"/>
              </a:rPr>
              <a:t>see.</a:t>
            </a:r>
            <a:endParaRPr lang="en-AU" sz="2400" b="1" i="0" dirty="0" smtClean="0">
              <a:solidFill>
                <a:srgbClr val="444444"/>
              </a:solidFill>
              <a:effectLst/>
              <a:latin typeface="Arial" panose="020B0604020202020204" pitchFamily="34" charset="0"/>
            </a:endParaRP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Light passes through the eye to the very back of the eyeball where the retina is. The </a:t>
            </a:r>
            <a:r>
              <a:rPr lang="en-AU" sz="2400" b="1" i="0" dirty="0" smtClean="0">
                <a:solidFill>
                  <a:srgbClr val="B81AE0"/>
                </a:solidFill>
                <a:effectLst/>
                <a:latin typeface="Arial" panose="020B0604020202020204" pitchFamily="34" charset="0"/>
              </a:rPr>
              <a:t>retina</a:t>
            </a:r>
            <a:r>
              <a:rPr lang="en-AU" sz="2400" b="0" i="0" dirty="0" smtClean="0">
                <a:solidFill>
                  <a:srgbClr val="444444"/>
                </a:solidFill>
                <a:effectLst/>
                <a:latin typeface="Arial" panose="020B0604020202020204" pitchFamily="34" charset="0"/>
              </a:rPr>
              <a:t> is the part of the eye that contains </a:t>
            </a:r>
            <a:r>
              <a:rPr lang="en-AU" sz="2400" b="1" i="0" dirty="0" smtClean="0">
                <a:solidFill>
                  <a:srgbClr val="B81AE0"/>
                </a:solidFill>
                <a:effectLst/>
                <a:latin typeface="Arial" panose="020B0604020202020204" pitchFamily="34" charset="0"/>
              </a:rPr>
              <a:t>sensory receptors</a:t>
            </a:r>
            <a:r>
              <a:rPr lang="en-AU" sz="2400" b="0" i="0" dirty="0" smtClean="0">
                <a:solidFill>
                  <a:srgbClr val="444444"/>
                </a:solidFill>
                <a:effectLst/>
                <a:latin typeface="Arial" panose="020B0604020202020204" pitchFamily="34" charset="0"/>
              </a:rPr>
              <a:t> which respond to </a:t>
            </a:r>
            <a:r>
              <a:rPr lang="en-AU" sz="2400" b="1" i="0" dirty="0" smtClean="0">
                <a:solidFill>
                  <a:srgbClr val="B81AE0"/>
                </a:solidFill>
                <a:effectLst/>
                <a:latin typeface="Arial" panose="020B0604020202020204" pitchFamily="34" charset="0"/>
              </a:rPr>
              <a:t>light.</a:t>
            </a:r>
            <a:r>
              <a:rPr lang="en-AU" sz="2400" b="0" i="0" dirty="0" smtClean="0">
                <a:solidFill>
                  <a:srgbClr val="444444"/>
                </a:solidFill>
                <a:effectLst/>
                <a:latin typeface="Arial" panose="020B0604020202020204" pitchFamily="34" charset="0"/>
              </a:rPr>
              <a:t> As a result, </a:t>
            </a:r>
            <a:r>
              <a:rPr lang="en-AU" sz="2400" b="1" i="0" dirty="0" smtClean="0">
                <a:solidFill>
                  <a:srgbClr val="FB6611"/>
                </a:solidFill>
                <a:effectLst/>
                <a:latin typeface="Arial" panose="020B0604020202020204" pitchFamily="34" charset="0"/>
              </a:rPr>
              <a:t>electrical impulses</a:t>
            </a:r>
            <a:r>
              <a:rPr lang="en-AU" sz="2400" b="0" i="0" dirty="0" smtClean="0">
                <a:solidFill>
                  <a:srgbClr val="444444"/>
                </a:solidFill>
                <a:effectLst/>
                <a:latin typeface="Arial" panose="020B0604020202020204" pitchFamily="34" charset="0"/>
              </a:rPr>
              <a:t> are sent to the brain, allowing you to detect colour, shapes, the depth and overall image of an object.</a:t>
            </a:r>
            <a:endParaRPr lang="en-AU" sz="2400" b="0" i="0" dirty="0">
              <a:solidFill>
                <a:srgbClr val="444444"/>
              </a:solidFill>
              <a:effectLst/>
              <a:latin typeface="Arial" panose="020B0604020202020204" pitchFamily="34" charset="0"/>
            </a:endParaRPr>
          </a:p>
        </p:txBody>
      </p:sp>
      <p:pic>
        <p:nvPicPr>
          <p:cNvPr id="4098" name="Picture 2" descr="https://www.educationperfect.com/media/content/ESOL/EAL/1502299632.056221g/1502299634434-2158080063065622-optimis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274" y="3805237"/>
            <a:ext cx="4251325" cy="2391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391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000" y="345639"/>
            <a:ext cx="11760200" cy="2677656"/>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The </a:t>
            </a:r>
            <a:r>
              <a:rPr lang="en-AU" sz="2400" b="1" i="0" dirty="0" smtClean="0">
                <a:solidFill>
                  <a:srgbClr val="B81AE0"/>
                </a:solidFill>
                <a:effectLst/>
                <a:latin typeface="Arial" panose="020B0604020202020204" pitchFamily="34" charset="0"/>
              </a:rPr>
              <a:t>nose</a:t>
            </a:r>
            <a:r>
              <a:rPr lang="en-AU" sz="2400" b="1" i="0" dirty="0" smtClean="0">
                <a:solidFill>
                  <a:srgbClr val="444444"/>
                </a:solidFill>
                <a:effectLst/>
                <a:latin typeface="Arial" panose="020B0604020202020204" pitchFamily="34" charset="0"/>
              </a:rPr>
              <a:t> is the sensory organ that allows you to </a:t>
            </a:r>
            <a:r>
              <a:rPr lang="en-AU" sz="2400" b="1" i="0" dirty="0" smtClean="0">
                <a:solidFill>
                  <a:srgbClr val="B81AE0"/>
                </a:solidFill>
                <a:effectLst/>
                <a:latin typeface="Arial" panose="020B0604020202020204" pitchFamily="34" charset="0"/>
              </a:rPr>
              <a:t>smell.</a:t>
            </a:r>
            <a:endParaRPr lang="en-AU" sz="2400" b="1" i="0" dirty="0" smtClean="0">
              <a:solidFill>
                <a:srgbClr val="444444"/>
              </a:solidFill>
              <a:effectLst/>
              <a:latin typeface="Arial" panose="020B0604020202020204" pitchFamily="34" charset="0"/>
            </a:endParaRPr>
          </a:p>
          <a:p>
            <a:pPr algn="ctr"/>
            <a:r>
              <a:rPr lang="en-AU" sz="2400" b="0" i="0" dirty="0" smtClean="0">
                <a:solidFill>
                  <a:srgbClr val="444444"/>
                </a:solidFill>
                <a:effectLst/>
                <a:latin typeface="Arial" panose="020B0604020202020204" pitchFamily="34" charset="0"/>
              </a:rPr>
              <a:t> </a:t>
            </a:r>
          </a:p>
          <a:p>
            <a:pPr algn="ctr"/>
            <a:r>
              <a:rPr lang="en-AU" sz="2400" b="1" i="0" dirty="0" smtClean="0">
                <a:solidFill>
                  <a:srgbClr val="FB6611"/>
                </a:solidFill>
                <a:effectLst/>
                <a:latin typeface="Arial" panose="020B0604020202020204" pitchFamily="34" charset="0"/>
              </a:rPr>
              <a:t>Olfactory cells</a:t>
            </a:r>
            <a:r>
              <a:rPr lang="en-AU" sz="2400" b="0" i="0" dirty="0" smtClean="0">
                <a:solidFill>
                  <a:srgbClr val="444444"/>
                </a:solidFill>
                <a:effectLst/>
                <a:latin typeface="Arial" panose="020B0604020202020204" pitchFamily="34" charset="0"/>
              </a:rPr>
              <a:t> (sensory receptors) inside the nose detect the different </a:t>
            </a:r>
            <a:r>
              <a:rPr lang="en-AU" sz="2400" b="1" i="0" dirty="0" smtClean="0">
                <a:solidFill>
                  <a:srgbClr val="FB6611"/>
                </a:solidFill>
                <a:effectLst/>
                <a:latin typeface="Arial" panose="020B0604020202020204" pitchFamily="34" charset="0"/>
              </a:rPr>
              <a:t>chemicals</a:t>
            </a:r>
            <a:r>
              <a:rPr lang="en-AU" sz="2400" b="0" i="0" dirty="0" smtClean="0">
                <a:solidFill>
                  <a:srgbClr val="444444"/>
                </a:solidFill>
                <a:effectLst/>
                <a:latin typeface="Arial" panose="020B0604020202020204" pitchFamily="34" charset="0"/>
              </a:rPr>
              <a:t> that enter through your nose.</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An </a:t>
            </a:r>
            <a:r>
              <a:rPr lang="en-AU" sz="2400" b="1" i="0" dirty="0" smtClean="0">
                <a:solidFill>
                  <a:srgbClr val="FB6611"/>
                </a:solidFill>
                <a:effectLst/>
                <a:latin typeface="Arial" panose="020B0604020202020204" pitchFamily="34" charset="0"/>
              </a:rPr>
              <a:t>electrical impulse</a:t>
            </a:r>
            <a:r>
              <a:rPr lang="en-AU" sz="2400" b="0" i="0" dirty="0" smtClean="0">
                <a:solidFill>
                  <a:srgbClr val="444444"/>
                </a:solidFill>
                <a:effectLst/>
                <a:latin typeface="Arial" panose="020B0604020202020204" pitchFamily="34" charset="0"/>
              </a:rPr>
              <a:t> is then sent through the </a:t>
            </a:r>
            <a:r>
              <a:rPr lang="en-AU" sz="2400" b="1" i="0" dirty="0" smtClean="0">
                <a:solidFill>
                  <a:srgbClr val="B81AE0"/>
                </a:solidFill>
                <a:effectLst/>
                <a:latin typeface="Arial" panose="020B0604020202020204" pitchFamily="34" charset="0"/>
              </a:rPr>
              <a:t>olfactory nerve</a:t>
            </a:r>
            <a:r>
              <a:rPr lang="en-AU" sz="2400" b="0" i="0" dirty="0" smtClean="0">
                <a:solidFill>
                  <a:srgbClr val="444444"/>
                </a:solidFill>
                <a:effectLst/>
                <a:latin typeface="Arial" panose="020B0604020202020204" pitchFamily="34" charset="0"/>
              </a:rPr>
              <a:t> to the brain which interprets the information and determines what you are smelling.</a:t>
            </a:r>
            <a:endParaRPr lang="en-AU" sz="2400" b="0" i="0" dirty="0">
              <a:solidFill>
                <a:srgbClr val="444444"/>
              </a:solidFill>
              <a:effectLst/>
              <a:latin typeface="Arial" panose="020B0604020202020204" pitchFamily="34" charset="0"/>
            </a:endParaRPr>
          </a:p>
        </p:txBody>
      </p:sp>
      <p:pic>
        <p:nvPicPr>
          <p:cNvPr id="5122" name="Picture 2" descr="https://www.educationperfect.com/media/content/English/1507667361.220351g/1507667368317-2503432418377899-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5" y="3833812"/>
            <a:ext cx="3800475"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904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000" y="296039"/>
            <a:ext cx="11836400" cy="3046988"/>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Your </a:t>
            </a:r>
            <a:r>
              <a:rPr lang="en-AU" sz="2400" b="1" i="0" dirty="0" smtClean="0">
                <a:solidFill>
                  <a:srgbClr val="0000FF"/>
                </a:solidFill>
                <a:effectLst/>
                <a:latin typeface="Arial" panose="020B0604020202020204" pitchFamily="34" charset="0"/>
              </a:rPr>
              <a:t>skin</a:t>
            </a:r>
            <a:r>
              <a:rPr lang="en-AU" sz="2400" b="1" i="0" dirty="0" smtClean="0">
                <a:solidFill>
                  <a:srgbClr val="444444"/>
                </a:solidFill>
                <a:effectLst/>
                <a:latin typeface="Arial" panose="020B0604020202020204" pitchFamily="34" charset="0"/>
              </a:rPr>
              <a:t> is the largest organ in your body. It is the sensory organ that allows you to detect </a:t>
            </a:r>
            <a:r>
              <a:rPr lang="en-AU" sz="2400" b="1" i="0" dirty="0" smtClean="0">
                <a:solidFill>
                  <a:srgbClr val="0000FF"/>
                </a:solidFill>
                <a:effectLst/>
                <a:latin typeface="Arial" panose="020B0604020202020204" pitchFamily="34" charset="0"/>
              </a:rPr>
              <a:t>touch.</a:t>
            </a:r>
            <a:endParaRPr lang="en-AU" sz="2400" b="1" i="0" dirty="0" smtClean="0">
              <a:solidFill>
                <a:srgbClr val="444444"/>
              </a:solidFill>
              <a:effectLst/>
              <a:latin typeface="Arial" panose="020B0604020202020204" pitchFamily="34" charset="0"/>
            </a:endParaRP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 skin contains many </a:t>
            </a:r>
            <a:r>
              <a:rPr lang="en-AU" sz="2400" b="1" i="0" dirty="0" smtClean="0">
                <a:solidFill>
                  <a:srgbClr val="B81AE0"/>
                </a:solidFill>
                <a:effectLst/>
                <a:latin typeface="Arial" panose="020B0604020202020204" pitchFamily="34" charset="0"/>
              </a:rPr>
              <a:t>different types of sensory receptors.</a:t>
            </a:r>
            <a:r>
              <a:rPr lang="en-AU" sz="2400" b="0" i="0" dirty="0" smtClean="0">
                <a:solidFill>
                  <a:srgbClr val="444444"/>
                </a:solidFill>
                <a:effectLst/>
                <a:latin typeface="Arial" panose="020B0604020202020204" pitchFamily="34" charset="0"/>
              </a:rPr>
              <a:t> These receptors allows you to detect touch, pressure, pain and the temperature of your environment.</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When the </a:t>
            </a:r>
            <a:r>
              <a:rPr lang="en-AU" sz="2400" b="1" i="0" dirty="0" smtClean="0">
                <a:solidFill>
                  <a:srgbClr val="B81AE0"/>
                </a:solidFill>
                <a:effectLst/>
                <a:latin typeface="Arial" panose="020B0604020202020204" pitchFamily="34" charset="0"/>
              </a:rPr>
              <a:t>sensory receptors</a:t>
            </a:r>
            <a:r>
              <a:rPr lang="en-AU" sz="2400" b="0" i="0" dirty="0" smtClean="0">
                <a:solidFill>
                  <a:srgbClr val="444444"/>
                </a:solidFill>
                <a:effectLst/>
                <a:latin typeface="Arial" panose="020B0604020202020204" pitchFamily="34" charset="0"/>
              </a:rPr>
              <a:t> in the skin are activated, an </a:t>
            </a:r>
            <a:r>
              <a:rPr lang="en-AU" sz="2400" b="1" i="0" dirty="0" smtClean="0">
                <a:solidFill>
                  <a:srgbClr val="FB6611"/>
                </a:solidFill>
                <a:effectLst/>
                <a:latin typeface="Arial" panose="020B0604020202020204" pitchFamily="34" charset="0"/>
              </a:rPr>
              <a:t>electrical impulse</a:t>
            </a:r>
            <a:r>
              <a:rPr lang="en-AU" sz="2400" b="0" i="0" dirty="0" smtClean="0">
                <a:solidFill>
                  <a:srgbClr val="444444"/>
                </a:solidFill>
                <a:effectLst/>
                <a:latin typeface="Arial" panose="020B0604020202020204" pitchFamily="34" charset="0"/>
              </a:rPr>
              <a:t> is generated, and transmitted to the brain to inform you about your environment.</a:t>
            </a:r>
            <a:endParaRPr lang="en-AU" sz="2400" b="0" i="0" dirty="0">
              <a:solidFill>
                <a:srgbClr val="444444"/>
              </a:solidFill>
              <a:effectLst/>
              <a:latin typeface="Arial" panose="020B0604020202020204" pitchFamily="34" charset="0"/>
            </a:endParaRPr>
          </a:p>
        </p:txBody>
      </p:sp>
      <p:pic>
        <p:nvPicPr>
          <p:cNvPr id="6146" name="Picture 2" descr="https://www.educationperfect.com/media/content/German/1472945599.116921g/1472945605751-3517454522202857-4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3695700"/>
            <a:ext cx="38100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660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46</Words>
  <Application>Microsoft Office PowerPoint</Application>
  <PresentationFormat>Widescreen</PresentationFormat>
  <Paragraphs>81</Paragraphs>
  <Slides>32</Slides>
  <Notes>0</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KaTeX_Main</vt:lpstr>
      <vt:lpstr>Office Theme</vt:lpstr>
      <vt:lpstr>Sensory Organs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Sensory Organs</dc:title>
  <dc:creator>Joseph D'cruz</dc:creator>
  <cp:lastModifiedBy>Joseph D'cruz</cp:lastModifiedBy>
  <cp:revision>4</cp:revision>
  <dcterms:created xsi:type="dcterms:W3CDTF">2020-06-27T10:14:36Z</dcterms:created>
  <dcterms:modified xsi:type="dcterms:W3CDTF">2021-04-04T04:49:07Z</dcterms:modified>
</cp:coreProperties>
</file>